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9"/>
  </p:notesMasterIdLst>
  <p:handoutMasterIdLst>
    <p:handoutMasterId r:id="rId40"/>
  </p:handoutMasterIdLst>
  <p:sldIdLst>
    <p:sldId id="314" r:id="rId5"/>
    <p:sldId id="315" r:id="rId6"/>
    <p:sldId id="316" r:id="rId7"/>
    <p:sldId id="317" r:id="rId8"/>
    <p:sldId id="318" r:id="rId9"/>
    <p:sldId id="319" r:id="rId10"/>
    <p:sldId id="330" r:id="rId11"/>
    <p:sldId id="331" r:id="rId12"/>
    <p:sldId id="332" r:id="rId13"/>
    <p:sldId id="333" r:id="rId14"/>
    <p:sldId id="334" r:id="rId15"/>
    <p:sldId id="335" r:id="rId16"/>
    <p:sldId id="336" r:id="rId17"/>
    <p:sldId id="337" r:id="rId18"/>
    <p:sldId id="338" r:id="rId19"/>
    <p:sldId id="320" r:id="rId20"/>
    <p:sldId id="339" r:id="rId21"/>
    <p:sldId id="340" r:id="rId22"/>
    <p:sldId id="341" r:id="rId23"/>
    <p:sldId id="342" r:id="rId24"/>
    <p:sldId id="353" r:id="rId25"/>
    <p:sldId id="343" r:id="rId26"/>
    <p:sldId id="344" r:id="rId27"/>
    <p:sldId id="345" r:id="rId28"/>
    <p:sldId id="346" r:id="rId29"/>
    <p:sldId id="347" r:id="rId30"/>
    <p:sldId id="348" r:id="rId31"/>
    <p:sldId id="349" r:id="rId32"/>
    <p:sldId id="350" r:id="rId33"/>
    <p:sldId id="354" r:id="rId34"/>
    <p:sldId id="352" r:id="rId35"/>
    <p:sldId id="321" r:id="rId36"/>
    <p:sldId id="325" r:id="rId37"/>
    <p:sldId id="30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p:cViewPr varScale="1">
        <p:scale>
          <a:sx n="78" d="100"/>
          <a:sy n="78" d="100"/>
        </p:scale>
        <p:origin x="878" y="7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4/17/2024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352753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547269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3445331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2389154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4166194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2771272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566154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2997105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2477230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681631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4102482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402201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23</a:t>
            </a:fld>
            <a:endParaRPr lang="en-US" dirty="0"/>
          </a:p>
        </p:txBody>
      </p:sp>
    </p:spTree>
    <p:extLst>
      <p:ext uri="{BB962C8B-B14F-4D97-AF65-F5344CB8AC3E}">
        <p14:creationId xmlns:p14="http://schemas.microsoft.com/office/powerpoint/2010/main" val="1375276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3643115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25</a:t>
            </a:fld>
            <a:endParaRPr lang="en-US" dirty="0"/>
          </a:p>
        </p:txBody>
      </p:sp>
    </p:spTree>
    <p:extLst>
      <p:ext uri="{BB962C8B-B14F-4D97-AF65-F5344CB8AC3E}">
        <p14:creationId xmlns:p14="http://schemas.microsoft.com/office/powerpoint/2010/main" val="4231059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26</a:t>
            </a:fld>
            <a:endParaRPr lang="en-US" dirty="0"/>
          </a:p>
        </p:txBody>
      </p:sp>
    </p:spTree>
    <p:extLst>
      <p:ext uri="{BB962C8B-B14F-4D97-AF65-F5344CB8AC3E}">
        <p14:creationId xmlns:p14="http://schemas.microsoft.com/office/powerpoint/2010/main" val="158489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27</a:t>
            </a:fld>
            <a:endParaRPr lang="en-US" dirty="0"/>
          </a:p>
        </p:txBody>
      </p:sp>
    </p:spTree>
    <p:extLst>
      <p:ext uri="{BB962C8B-B14F-4D97-AF65-F5344CB8AC3E}">
        <p14:creationId xmlns:p14="http://schemas.microsoft.com/office/powerpoint/2010/main" val="1063946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28</a:t>
            </a:fld>
            <a:endParaRPr lang="en-US" dirty="0"/>
          </a:p>
        </p:txBody>
      </p:sp>
    </p:spTree>
    <p:extLst>
      <p:ext uri="{BB962C8B-B14F-4D97-AF65-F5344CB8AC3E}">
        <p14:creationId xmlns:p14="http://schemas.microsoft.com/office/powerpoint/2010/main" val="1197757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29</a:t>
            </a:fld>
            <a:endParaRPr lang="en-US" dirty="0"/>
          </a:p>
        </p:txBody>
      </p:sp>
    </p:spTree>
    <p:extLst>
      <p:ext uri="{BB962C8B-B14F-4D97-AF65-F5344CB8AC3E}">
        <p14:creationId xmlns:p14="http://schemas.microsoft.com/office/powerpoint/2010/main" val="179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30</a:t>
            </a:fld>
            <a:endParaRPr lang="en-US" dirty="0"/>
          </a:p>
        </p:txBody>
      </p:sp>
    </p:spTree>
    <p:extLst>
      <p:ext uri="{BB962C8B-B14F-4D97-AF65-F5344CB8AC3E}">
        <p14:creationId xmlns:p14="http://schemas.microsoft.com/office/powerpoint/2010/main" val="2173343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31</a:t>
            </a:fld>
            <a:endParaRPr lang="en-US" dirty="0"/>
          </a:p>
        </p:txBody>
      </p:sp>
    </p:spTree>
    <p:extLst>
      <p:ext uri="{BB962C8B-B14F-4D97-AF65-F5344CB8AC3E}">
        <p14:creationId xmlns:p14="http://schemas.microsoft.com/office/powerpoint/2010/main" val="979242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32</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33</a:t>
            </a:fld>
            <a:endParaRPr lang="en-US" dirty="0"/>
          </a:p>
        </p:txBody>
      </p:sp>
    </p:spTree>
    <p:extLst>
      <p:ext uri="{BB962C8B-B14F-4D97-AF65-F5344CB8AC3E}">
        <p14:creationId xmlns:p14="http://schemas.microsoft.com/office/powerpoint/2010/main" val="2261767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34</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414849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338830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638771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9.gif"/></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4.gif"/></Relationships>
</file>

<file path=ppt/slides/_rels/slide28.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65.sv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773681"/>
            <a:ext cx="5674360" cy="3200400"/>
          </a:xfrm>
        </p:spPr>
        <p:txBody>
          <a:bodyPr/>
          <a:lstStyle/>
          <a:p>
            <a:r>
              <a:rPr lang="en-US" dirty="0"/>
              <a:t>Portfolio</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ABOUT </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950284"/>
          </a:xfrm>
        </p:spPr>
        <p:txBody>
          <a:bodyPr/>
          <a:lstStyle/>
          <a:p>
            <a:pPr eaLnBrk="0" fontAlgn="base" hangingPunct="0">
              <a:lnSpc>
                <a:spcPct val="100000"/>
              </a:lnSpc>
              <a:spcBef>
                <a:spcPct val="0"/>
              </a:spcBef>
              <a:spcAft>
                <a:spcPct val="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Information about the website owner is presented with text and an accompanying image, arranged using flexbox for layout control.</a:t>
            </a:r>
            <a:endParaRPr kumimoji="0" lang="en-US" altLang="en-US" sz="3200" strike="noStrike" cap="none" normalizeH="0" baseline="0" dirty="0">
              <a:ln>
                <a:noFill/>
              </a:ln>
              <a:solidFill>
                <a:schemeClr val="tx1"/>
              </a:solidFill>
              <a:effectLst/>
              <a:latin typeface="Arial" panose="020B0604020202020204" pitchFamily="34"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8177717-9ADC-26A7-DE49-5EDBDB63A20E}"/>
              </a:ext>
            </a:extLst>
          </p:cNvPr>
          <p:cNvPicPr>
            <a:picLocks noChangeAspect="1"/>
          </p:cNvPicPr>
          <p:nvPr/>
        </p:nvPicPr>
        <p:blipFill>
          <a:blip r:embed="rId3"/>
          <a:srcRect/>
          <a:stretch/>
        </p:blipFill>
        <p:spPr>
          <a:xfrm>
            <a:off x="6095999" y="2022250"/>
            <a:ext cx="5987970" cy="3579896"/>
          </a:xfrm>
          <a:prstGeom prst="rect">
            <a:avLst/>
          </a:prstGeom>
        </p:spPr>
      </p:pic>
    </p:spTree>
    <p:extLst>
      <p:ext uri="{BB962C8B-B14F-4D97-AF65-F5344CB8AC3E}">
        <p14:creationId xmlns:p14="http://schemas.microsoft.com/office/powerpoint/2010/main" val="1136203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EDUCATION </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950284"/>
          </a:xfrm>
        </p:spPr>
        <p:txBody>
          <a:bodyPr/>
          <a:lstStyle/>
          <a:p>
            <a:pPr eaLnBrk="0" fontAlgn="base" hangingPunct="0">
              <a:lnSpc>
                <a:spcPct val="100000"/>
              </a:lnSpc>
              <a:spcBef>
                <a:spcPct val="0"/>
              </a:spcBef>
              <a:spcAft>
                <a:spcPct val="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 table layout is used to display educational qualifications, enhancing readability and organization of content</a:t>
            </a:r>
            <a:endParaRPr kumimoji="0" lang="en-US" altLang="en-US" sz="3200" strike="noStrike" cap="none" normalizeH="0" baseline="0" dirty="0">
              <a:ln>
                <a:noFill/>
              </a:ln>
              <a:solidFill>
                <a:schemeClr val="tx1"/>
              </a:solidFill>
              <a:effectLst/>
              <a:latin typeface="Arial" panose="020B0604020202020204" pitchFamily="34"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11</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8177717-9ADC-26A7-DE49-5EDBDB63A20E}"/>
              </a:ext>
            </a:extLst>
          </p:cNvPr>
          <p:cNvPicPr>
            <a:picLocks noChangeAspect="1"/>
          </p:cNvPicPr>
          <p:nvPr/>
        </p:nvPicPr>
        <p:blipFill>
          <a:blip r:embed="rId3"/>
          <a:srcRect/>
          <a:stretch/>
        </p:blipFill>
        <p:spPr>
          <a:xfrm>
            <a:off x="6095999" y="2388136"/>
            <a:ext cx="5987970" cy="2848124"/>
          </a:xfrm>
          <a:prstGeom prst="rect">
            <a:avLst/>
          </a:prstGeom>
        </p:spPr>
      </p:pic>
    </p:spTree>
    <p:extLst>
      <p:ext uri="{BB962C8B-B14F-4D97-AF65-F5344CB8AC3E}">
        <p14:creationId xmlns:p14="http://schemas.microsoft.com/office/powerpoint/2010/main" val="1928044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SKILLS</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950284"/>
          </a:xfrm>
        </p:spPr>
        <p:txBody>
          <a:bodyPr/>
          <a:lstStyle/>
          <a:p>
            <a:pPr>
              <a:lnSpc>
                <a:spcPct val="115000"/>
              </a:lnSpc>
              <a:spcAft>
                <a:spcPts val="800"/>
              </a:spcAft>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Skills are listed with accompanying progress bars, indicating proficiency levels. Hover effects are added to the skills list items for user interaction.</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12</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8177717-9ADC-26A7-DE49-5EDBDB63A20E}"/>
              </a:ext>
            </a:extLst>
          </p:cNvPr>
          <p:cNvPicPr>
            <a:picLocks noChangeAspect="1"/>
          </p:cNvPicPr>
          <p:nvPr/>
        </p:nvPicPr>
        <p:blipFill>
          <a:blip r:embed="rId3"/>
          <a:srcRect/>
          <a:stretch/>
        </p:blipFill>
        <p:spPr>
          <a:xfrm>
            <a:off x="6104048" y="2388136"/>
            <a:ext cx="5971872" cy="2848124"/>
          </a:xfrm>
          <a:prstGeom prst="rect">
            <a:avLst/>
          </a:prstGeom>
        </p:spPr>
      </p:pic>
    </p:spTree>
    <p:extLst>
      <p:ext uri="{BB962C8B-B14F-4D97-AF65-F5344CB8AC3E}">
        <p14:creationId xmlns:p14="http://schemas.microsoft.com/office/powerpoint/2010/main" val="2861454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featured projects</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950284"/>
          </a:xfrm>
        </p:spPr>
        <p:txBody>
          <a:bodyPr/>
          <a:lstStyle/>
          <a:p>
            <a:pPr>
              <a:lnSpc>
                <a:spcPct val="115000"/>
              </a:lnSpc>
              <a:spcAft>
                <a:spcPts val="800"/>
              </a:spcAft>
              <a:tabLst>
                <a:tab pos="457200" algn="l"/>
              </a:tabLst>
            </a:pPr>
            <a:r>
              <a:rPr lang="en-US" sz="1800" dirty="0">
                <a:effectLst/>
                <a:latin typeface="Aptos" panose="020B0004020202020204" pitchFamily="34" charset="0"/>
                <a:ea typeface="Aptos" panose="020B0004020202020204" pitchFamily="34" charset="0"/>
                <a:cs typeface="Times New Roman" panose="02020603050405020304" pitchFamily="18" charset="0"/>
              </a:rPr>
              <a:t>Featured projects are showcased with images and brief descriptions in a grid layout, utilizing flexbox for alignment and styling.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13</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8177717-9ADC-26A7-DE49-5EDBDB63A20E}"/>
              </a:ext>
            </a:extLst>
          </p:cNvPr>
          <p:cNvPicPr>
            <a:picLocks noChangeAspect="1"/>
          </p:cNvPicPr>
          <p:nvPr/>
        </p:nvPicPr>
        <p:blipFill>
          <a:blip r:embed="rId3"/>
          <a:srcRect/>
          <a:stretch/>
        </p:blipFill>
        <p:spPr>
          <a:xfrm>
            <a:off x="6104048" y="2408618"/>
            <a:ext cx="5971872" cy="2807160"/>
          </a:xfrm>
          <a:prstGeom prst="rect">
            <a:avLst/>
          </a:prstGeom>
        </p:spPr>
      </p:pic>
    </p:spTree>
    <p:extLst>
      <p:ext uri="{BB962C8B-B14F-4D97-AF65-F5344CB8AC3E}">
        <p14:creationId xmlns:p14="http://schemas.microsoft.com/office/powerpoint/2010/main" val="278658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Contact me</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950284"/>
          </a:xfrm>
        </p:spPr>
        <p:txBody>
          <a:bodyPr/>
          <a:lstStyle/>
          <a:p>
            <a:pPr>
              <a:lnSpc>
                <a:spcPct val="115000"/>
              </a:lnSpc>
              <a:spcAft>
                <a:spcPts val="800"/>
              </a:spcAft>
              <a:tabLst>
                <a:tab pos="457200" algn="l"/>
              </a:tabLst>
            </a:pPr>
            <a:r>
              <a:rPr lang="en-US" sz="1800" dirty="0">
                <a:effectLst/>
                <a:latin typeface="Aptos" panose="020B0004020202020204" pitchFamily="34" charset="0"/>
                <a:ea typeface="Aptos" panose="020B0004020202020204" pitchFamily="34" charset="0"/>
                <a:cs typeface="Times New Roman" panose="02020603050405020304" pitchFamily="18" charset="0"/>
              </a:rPr>
              <a:t>A contact form is provided for users to send messages, with form validation and a modal notification upon successful submission..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14</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8177717-9ADC-26A7-DE49-5EDBDB63A20E}"/>
              </a:ext>
            </a:extLst>
          </p:cNvPr>
          <p:cNvPicPr>
            <a:picLocks noChangeAspect="1"/>
          </p:cNvPicPr>
          <p:nvPr/>
        </p:nvPicPr>
        <p:blipFill>
          <a:blip r:embed="rId3"/>
          <a:srcRect/>
          <a:stretch/>
        </p:blipFill>
        <p:spPr>
          <a:xfrm>
            <a:off x="5946384" y="1078323"/>
            <a:ext cx="5971872" cy="2290900"/>
          </a:xfrm>
          <a:prstGeom prst="rect">
            <a:avLst/>
          </a:prstGeom>
        </p:spPr>
      </p:pic>
      <p:pic>
        <p:nvPicPr>
          <p:cNvPr id="4" name="Picture 3">
            <a:extLst>
              <a:ext uri="{FF2B5EF4-FFF2-40B4-BE49-F238E27FC236}">
                <a16:creationId xmlns:a16="http://schemas.microsoft.com/office/drawing/2014/main" id="{98471CC3-F211-ECC0-D60F-FBA24991F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6384" y="3662323"/>
            <a:ext cx="6017016" cy="2880145"/>
          </a:xfrm>
          <a:prstGeom prst="rect">
            <a:avLst/>
          </a:prstGeom>
          <a:noFill/>
          <a:ln>
            <a:noFill/>
          </a:ln>
        </p:spPr>
      </p:pic>
    </p:spTree>
    <p:extLst>
      <p:ext uri="{BB962C8B-B14F-4D97-AF65-F5344CB8AC3E}">
        <p14:creationId xmlns:p14="http://schemas.microsoft.com/office/powerpoint/2010/main" val="784403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social links</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950284"/>
          </a:xfrm>
        </p:spPr>
        <p:txBody>
          <a:bodyPr/>
          <a:lstStyle/>
          <a:p>
            <a:pPr>
              <a:lnSpc>
                <a:spcPct val="115000"/>
              </a:lnSpc>
              <a:spcAft>
                <a:spcPts val="800"/>
              </a:spcAft>
              <a:tabLst>
                <a:tab pos="457200" algn="l"/>
              </a:tabLst>
            </a:pPr>
            <a:r>
              <a:rPr lang="en-US" sz="1800" dirty="0">
                <a:effectLst/>
                <a:latin typeface="Aptos" panose="020B0004020202020204" pitchFamily="34" charset="0"/>
                <a:ea typeface="Aptos" panose="020B0004020202020204" pitchFamily="34" charset="0"/>
                <a:cs typeface="Times New Roman" panose="02020603050405020304" pitchFamily="18" charset="0"/>
              </a:rPr>
              <a:t>Social media links are included in the footer section, allowing visitors to connect with the website owner on various platforms.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15</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8177717-9ADC-26A7-DE49-5EDBDB63A20E}"/>
              </a:ext>
            </a:extLst>
          </p:cNvPr>
          <p:cNvPicPr>
            <a:picLocks noChangeAspect="1"/>
          </p:cNvPicPr>
          <p:nvPr/>
        </p:nvPicPr>
        <p:blipFill rotWithShape="1">
          <a:blip r:embed="rId3"/>
          <a:srcRect l="27840" r="30101"/>
          <a:stretch/>
        </p:blipFill>
        <p:spPr>
          <a:xfrm>
            <a:off x="6971817" y="2417935"/>
            <a:ext cx="4861368" cy="2417816"/>
          </a:xfrm>
          <a:prstGeom prst="rect">
            <a:avLst/>
          </a:prstGeom>
        </p:spPr>
      </p:pic>
    </p:spTree>
    <p:extLst>
      <p:ext uri="{BB962C8B-B14F-4D97-AF65-F5344CB8AC3E}">
        <p14:creationId xmlns:p14="http://schemas.microsoft.com/office/powerpoint/2010/main" val="4284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lstStyle/>
          <a:p>
            <a:r>
              <a:rPr lang="en-US" dirty="0"/>
              <a:t>Techniques used</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4992709" cy="3747180"/>
          </a:xfrm>
        </p:spPr>
        <p:txBody>
          <a:bodyPr>
            <a:normAutofit fontScale="92500" lnSpcReduction="20000"/>
          </a:bodyPr>
          <a:lstStyle/>
          <a:p>
            <a:r>
              <a:rPr lang="en-US" b="1" u="sng" noProof="1"/>
              <a:t>HTML5 and CSS3: </a:t>
            </a:r>
            <a:r>
              <a:rPr lang="en-US" noProof="1"/>
              <a:t>The website structure and styling are built using HTML5 and CSS3, ensuring semantic markup and responsive design.Design is simple and easy to use, compared to the complex designs of the competitors</a:t>
            </a:r>
          </a:p>
          <a:p>
            <a:r>
              <a:rPr lang="en-US" b="1" u="sng" noProof="1"/>
              <a:t>JavaScript: </a:t>
            </a:r>
            <a:r>
              <a:rPr lang="en-US" noProof="1"/>
              <a:t>JavaScript is utilized for interactivity and dynamic content manipulation, including form submission handling and modal display.</a:t>
            </a:r>
          </a:p>
          <a:p>
            <a:r>
              <a:rPr lang="en-US" b="1" u="sng" noProof="1"/>
              <a:t>Navbar</a:t>
            </a:r>
            <a:r>
              <a:rPr lang="en-US" noProof="1"/>
              <a:t>: A fixed navbar is implemented using flexbox to provide navigation across different sections of the website. It includes “Home”  “About” “Education”  “Skills”  “Projects”  “Contact Me” . </a:t>
            </a:r>
          </a:p>
        </p:txBody>
      </p:sp>
      <p:sp>
        <p:nvSpPr>
          <p:cNvPr id="4" name="Content Placeholder 3">
            <a:extLst>
              <a:ext uri="{FF2B5EF4-FFF2-40B4-BE49-F238E27FC236}">
                <a16:creationId xmlns:a16="http://schemas.microsoft.com/office/drawing/2014/main" id="{2CFADA2D-CE7A-511E-45B9-EAF4FA520E34}"/>
              </a:ext>
            </a:extLst>
          </p:cNvPr>
          <p:cNvSpPr>
            <a:spLocks noGrp="1"/>
          </p:cNvSpPr>
          <p:nvPr>
            <p:ph sz="quarter" idx="11"/>
          </p:nvPr>
        </p:nvSpPr>
        <p:spPr>
          <a:xfrm>
            <a:off x="6284891" y="2022250"/>
            <a:ext cx="4992709" cy="3747180"/>
          </a:xfrm>
        </p:spPr>
        <p:txBody>
          <a:bodyPr>
            <a:normAutofit lnSpcReduction="10000"/>
          </a:bodyPr>
          <a:lstStyle/>
          <a:p>
            <a:r>
              <a:rPr lang="en-US" b="1" u="sng" noProof="1"/>
              <a:t>Contact Section:</a:t>
            </a:r>
            <a:r>
              <a:rPr lang="en-US" b="1" noProof="1"/>
              <a:t> </a:t>
            </a:r>
            <a:r>
              <a:rPr lang="en-US" noProof="1"/>
              <a:t>A contact form is provided for users to send messages, with form validation and a modal notification upon successful submission</a:t>
            </a:r>
          </a:p>
          <a:p>
            <a:r>
              <a:rPr lang="en-US" b="1" u="sng" noProof="1"/>
              <a:t>Social Links: </a:t>
            </a:r>
            <a:r>
              <a:rPr lang="en-US" noProof="1"/>
              <a:t>Social media links are included in the footer section, allowing visitors to connect with the website owner on various platforms.</a:t>
            </a:r>
          </a:p>
          <a:p>
            <a:r>
              <a:rPr lang="en-US" b="1" u="sng" noProof="1"/>
              <a:t>Cursor Animation: </a:t>
            </a:r>
            <a:r>
              <a:rPr lang="en-US" noProof="1"/>
              <a:t>The blinking cursor effect is achieved using CSS animations (@keyframes) applied to the ::after pseudo-element of the #head element, simulating a typing animation</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430403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cursor animation and changing text</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950284"/>
          </a:xfrm>
        </p:spPr>
        <p:txBody>
          <a:bodyPr>
            <a:normAutofit/>
          </a:bodyPr>
          <a:lstStyle/>
          <a:p>
            <a:pPr>
              <a:lnSpc>
                <a:spcPct val="115000"/>
              </a:lnSpc>
              <a:spcAft>
                <a:spcPts val="800"/>
              </a:spcAft>
              <a:tabLst>
                <a:tab pos="457200" algn="l"/>
              </a:tabLst>
            </a:pPr>
            <a:r>
              <a:rPr lang="en-US" sz="1600" dirty="0">
                <a:effectLst/>
                <a:latin typeface="Aptos" panose="020B0004020202020204" pitchFamily="34" charset="0"/>
                <a:ea typeface="Aptos" panose="020B0004020202020204" pitchFamily="34" charset="0"/>
                <a:cs typeface="Times New Roman" panose="02020603050405020304" pitchFamily="18" charset="0"/>
              </a:rPr>
              <a:t>The blinking cursor effect is achieved using CSS animations (@keyframes) applied to the ::after pseudo-element of the #head element, simulating a typing animation.</a:t>
            </a:r>
          </a:p>
          <a:p>
            <a:pPr>
              <a:lnSpc>
                <a:spcPct val="115000"/>
              </a:lnSpc>
              <a:spcAft>
                <a:spcPts val="800"/>
              </a:spcAft>
              <a:tabLst>
                <a:tab pos="457200" algn="l"/>
              </a:tabLst>
            </a:pPr>
            <a:r>
              <a:rPr lang="en-US" sz="1600" dirty="0">
                <a:effectLst/>
                <a:latin typeface="Aptos" panose="020B0004020202020204" pitchFamily="34" charset="0"/>
                <a:ea typeface="Aptos" panose="020B0004020202020204" pitchFamily="34" charset="0"/>
                <a:cs typeface="Times New Roman" panose="02020603050405020304" pitchFamily="18" charset="0"/>
              </a:rPr>
              <a:t> The changing text in the </a:t>
            </a:r>
            <a:r>
              <a:rPr lang="en-US" sz="1600" dirty="0" err="1">
                <a:effectLst/>
                <a:latin typeface="Aptos" panose="020B0004020202020204" pitchFamily="34" charset="0"/>
                <a:ea typeface="Aptos" panose="020B0004020202020204" pitchFamily="34" charset="0"/>
                <a:cs typeface="Times New Roman" panose="02020603050405020304" pitchFamily="18" charset="0"/>
              </a:rPr>
              <a:t>div.intro</a:t>
            </a:r>
            <a:r>
              <a:rPr lang="en-US" sz="1600" dirty="0">
                <a:effectLst/>
                <a:latin typeface="Aptos" panose="020B0004020202020204" pitchFamily="34" charset="0"/>
                <a:ea typeface="Aptos" panose="020B0004020202020204" pitchFamily="34" charset="0"/>
                <a:cs typeface="Times New Roman" panose="02020603050405020304" pitchFamily="18" charset="0"/>
              </a:rPr>
              <a:t> of the hero section is implemented using JavaScript. The text content is dynamically updated to display different phrases, providing a dynamic and engaging introduction.</a:t>
            </a:r>
          </a:p>
          <a:p>
            <a:pPr>
              <a:lnSpc>
                <a:spcPct val="115000"/>
              </a:lnSpc>
              <a:spcAft>
                <a:spcPts val="800"/>
              </a:spcAft>
              <a:tabLst>
                <a:tab pos="457200" algn="l"/>
              </a:tabLst>
            </a:pP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tabLst>
                <a:tab pos="457200" algn="l"/>
              </a:tabLst>
            </a:pP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17</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descr="A screen shot of a computer&#10;&#10;Description automatically generated">
            <a:extLst>
              <a:ext uri="{FF2B5EF4-FFF2-40B4-BE49-F238E27FC236}">
                <a16:creationId xmlns:a16="http://schemas.microsoft.com/office/drawing/2014/main" id="{AED89B60-938F-2B76-D087-2DD1391AFA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3307" y="2022250"/>
            <a:ext cx="4851492" cy="3163855"/>
          </a:xfrm>
          <a:prstGeom prst="rect">
            <a:avLst/>
          </a:prstGeom>
          <a:noFill/>
          <a:ln>
            <a:noFill/>
          </a:ln>
        </p:spPr>
      </p:pic>
    </p:spTree>
    <p:extLst>
      <p:ext uri="{BB962C8B-B14F-4D97-AF65-F5344CB8AC3E}">
        <p14:creationId xmlns:p14="http://schemas.microsoft.com/office/powerpoint/2010/main" val="485192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cursor animation and changing text</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4710897" cy="4725790"/>
          </a:xfrm>
        </p:spPr>
        <p:txBody>
          <a:bodyPr>
            <a:normAutofit/>
          </a:bodyPr>
          <a:lstStyle/>
          <a:p>
            <a:pPr marL="0" indent="0">
              <a:lnSpc>
                <a:spcPct val="115000"/>
              </a:lnSpc>
              <a:spcAft>
                <a:spcPts val="800"/>
              </a:spcAft>
              <a:buNone/>
              <a:tabLst>
                <a:tab pos="457200" algn="l"/>
              </a:tabLst>
            </a:pPr>
            <a:r>
              <a:rPr lang="en-US" sz="1600" dirty="0">
                <a:effectLst/>
                <a:latin typeface="Aptos" panose="020B0004020202020204" pitchFamily="34" charset="0"/>
                <a:ea typeface="Aptos" panose="020B0004020202020204" pitchFamily="34" charset="0"/>
                <a:cs typeface="Times New Roman" panose="02020603050405020304" pitchFamily="18" charset="0"/>
              </a:rPr>
              <a:t>To </a:t>
            </a:r>
            <a:r>
              <a:rPr lang="en-US" sz="1600" dirty="0" err="1">
                <a:effectLst/>
                <a:latin typeface="Aptos" panose="020B0004020202020204" pitchFamily="34" charset="0"/>
                <a:ea typeface="Aptos" panose="020B0004020202020204" pitchFamily="34" charset="0"/>
                <a:cs typeface="Times New Roman" panose="02020603050405020304" pitchFamily="18" charset="0"/>
              </a:rPr>
              <a:t>achive</a:t>
            </a:r>
            <a:r>
              <a:rPr lang="en-US" sz="1600" dirty="0">
                <a:effectLst/>
                <a:latin typeface="Aptos" panose="020B0004020202020204" pitchFamily="34" charset="0"/>
                <a:ea typeface="Aptos" panose="020B0004020202020204" pitchFamily="34" charset="0"/>
                <a:cs typeface="Times New Roman" panose="02020603050405020304" pitchFamily="18" charset="0"/>
              </a:rPr>
              <a:t> this animation we use following </a:t>
            </a:r>
            <a:r>
              <a:rPr lang="en-US" sz="1600" b="1" u="sng" dirty="0">
                <a:effectLst/>
                <a:latin typeface="Aptos" panose="020B0004020202020204" pitchFamily="34" charset="0"/>
                <a:ea typeface="Aptos" panose="020B0004020202020204" pitchFamily="34" charset="0"/>
                <a:cs typeface="Times New Roman" panose="02020603050405020304" pitchFamily="18" charset="0"/>
              </a:rPr>
              <a:t>JS</a:t>
            </a:r>
            <a:endParaRPr lang="en-US" sz="1400" b="1" u="sng"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const words = ["Python", "JavaScript", "HTML5" , "CSS" , "Kotlin" , "C++" , "Java" ,"Assembly" , "Machine Learning" ];</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let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currentWordIndex</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0;</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indent="0">
              <a:lnSpc>
                <a:spcPct val="115000"/>
              </a:lnSpc>
              <a:spcAft>
                <a:spcPts val="800"/>
              </a:spcAft>
              <a:buNone/>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function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typeEffect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(header,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newText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speed, callback) {</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let index = 0;</a:t>
            </a:r>
          </a:p>
          <a:p>
            <a:pPr marL="0" indent="0">
              <a:lnSpc>
                <a:spcPct val="115000"/>
              </a:lnSpc>
              <a:spcAft>
                <a:spcPts val="800"/>
              </a:spcAft>
              <a:buNone/>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function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typeCharacter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5655944"/>
            <a:ext cx="631065" cy="296214"/>
          </a:xfrm>
        </p:spPr>
        <p:txBody>
          <a:bodyPr/>
          <a:lstStyle/>
          <a:p>
            <a:fld id="{B5CEABB6-07DC-46E8-9B57-56EC44A396E5}" type="slidenum">
              <a:rPr lang="en-US" smtClean="0"/>
              <a:pPr/>
              <a:t>18</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BD92116-DE56-52DE-3316-D679BA75414D}"/>
              </a:ext>
            </a:extLst>
          </p:cNvPr>
          <p:cNvSpPr txBox="1"/>
          <p:nvPr/>
        </p:nvSpPr>
        <p:spPr>
          <a:xfrm>
            <a:off x="6096000" y="2022251"/>
            <a:ext cx="5987970" cy="4536883"/>
          </a:xfrm>
          <a:prstGeom prst="rect">
            <a:avLst/>
          </a:prstGeom>
          <a:noFill/>
        </p:spPr>
        <p:txBody>
          <a:bodyPr wrap="square" rtlCol="0">
            <a:spAutoFit/>
          </a:bodyPr>
          <a:lstStyle/>
          <a:p>
            <a:pPr>
              <a:lnSpc>
                <a:spcPct val="115000"/>
              </a:lnSpc>
              <a:spcAft>
                <a:spcPts val="800"/>
              </a:spcAft>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header.innerText</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newText.substring</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(0, index + 1);</a:t>
            </a:r>
          </a:p>
          <a:p>
            <a:pPr>
              <a:lnSpc>
                <a:spcPct val="115000"/>
              </a:lnSpc>
              <a:spcAft>
                <a:spcPts val="800"/>
              </a:spcAft>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index++;</a:t>
            </a:r>
          </a:p>
          <a:p>
            <a:pPr>
              <a:lnSpc>
                <a:spcPct val="115000"/>
              </a:lnSpc>
              <a:spcAft>
                <a:spcPts val="800"/>
              </a:spcAft>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if (index &gt;=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newText.length</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clearInterval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(interval);</a:t>
            </a:r>
          </a:p>
          <a:p>
            <a:pPr>
              <a:lnSpc>
                <a:spcPct val="115000"/>
              </a:lnSpc>
              <a:spcAft>
                <a:spcPts val="800"/>
              </a:spcAft>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if (callback) {</a:t>
            </a:r>
          </a:p>
          <a:p>
            <a:pPr>
              <a:lnSpc>
                <a:spcPct val="115000"/>
              </a:lnSpc>
              <a:spcAft>
                <a:spcPts val="800"/>
              </a:spcAft>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setTimeout</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(callback, 500);</a:t>
            </a:r>
          </a:p>
          <a:p>
            <a:pPr>
              <a:lnSpc>
                <a:spcPct val="115000"/>
              </a:lnSpc>
              <a:spcAft>
                <a:spcPts val="800"/>
              </a:spcAft>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const interval =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setInterval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typeCharacter</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speed);</a:t>
            </a:r>
          </a:p>
          <a:p>
            <a:pPr>
              <a:lnSpc>
                <a:spcPct val="115000"/>
              </a:lnSpc>
              <a:spcAft>
                <a:spcPts val="800"/>
              </a:spcAft>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2000" b="0" dirty="0">
              <a:solidFill>
                <a:srgbClr val="CCCCCC"/>
              </a:solidFill>
              <a:effectLst/>
              <a:highlight>
                <a:srgbClr val="1F1F1F"/>
              </a:highlight>
              <a:latin typeface="JetBrains Mono"/>
            </a:endParaRPr>
          </a:p>
        </p:txBody>
      </p:sp>
    </p:spTree>
    <p:extLst>
      <p:ext uri="{BB962C8B-B14F-4D97-AF65-F5344CB8AC3E}">
        <p14:creationId xmlns:p14="http://schemas.microsoft.com/office/powerpoint/2010/main" val="2540451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cursor animation and changing text</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4710897" cy="4725790"/>
          </a:xfrm>
        </p:spPr>
        <p:txBody>
          <a:bodyPr>
            <a:normAutofit/>
          </a:bodyPr>
          <a:lstStyle/>
          <a:p>
            <a:pPr marL="0" indent="0">
              <a:lnSpc>
                <a:spcPct val="115000"/>
              </a:lnSpc>
              <a:spcAft>
                <a:spcPts val="800"/>
              </a:spcAft>
              <a:buNone/>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function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backspaceEffect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(header, callback) {</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let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currentText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header.innerText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let index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currentText.length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indent="0">
              <a:lnSpc>
                <a:spcPct val="115000"/>
              </a:lnSpc>
              <a:spcAft>
                <a:spcPts val="800"/>
              </a:spcAft>
              <a:buNone/>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function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deleteCharacter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header.innerText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currentText.substring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(0, index - 1);</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index--;</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if (index &lt;= 0) {</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clearInterval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(interval);</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5655944"/>
            <a:ext cx="631065" cy="296214"/>
          </a:xfrm>
        </p:spPr>
        <p:txBody>
          <a:bodyPr/>
          <a:lstStyle/>
          <a:p>
            <a:fld id="{B5CEABB6-07DC-46E8-9B57-56EC44A396E5}" type="slidenum">
              <a:rPr lang="en-US" smtClean="0"/>
              <a:pPr/>
              <a:t>19</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BD92116-DE56-52DE-3316-D679BA75414D}"/>
              </a:ext>
            </a:extLst>
          </p:cNvPr>
          <p:cNvSpPr txBox="1"/>
          <p:nvPr/>
        </p:nvSpPr>
        <p:spPr>
          <a:xfrm>
            <a:off x="6096000" y="2022251"/>
            <a:ext cx="5987970" cy="3623813"/>
          </a:xfrm>
          <a:prstGeom prst="rect">
            <a:avLst/>
          </a:prstGeom>
          <a:noFill/>
        </p:spPr>
        <p:txBody>
          <a:bodyPr wrap="square" rtlCol="0">
            <a:spAutoFit/>
          </a:bodyPr>
          <a:lstStyle/>
          <a:p>
            <a:pPr marL="0" indent="0">
              <a:lnSpc>
                <a:spcPct val="115000"/>
              </a:lnSpc>
              <a:spcAft>
                <a:spcPts val="800"/>
              </a:spcAf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if (callback) {</a:t>
            </a:r>
          </a:p>
          <a:p>
            <a:pPr marL="0" indent="0">
              <a:lnSpc>
                <a:spcPct val="115000"/>
              </a:lnSpc>
              <a:spcAft>
                <a:spcPts val="800"/>
              </a:spcAf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callback();</a:t>
            </a:r>
          </a:p>
          <a:p>
            <a:pPr marL="0" indent="0">
              <a:lnSpc>
                <a:spcPct val="115000"/>
              </a:lnSpc>
              <a:spcAft>
                <a:spcPts val="800"/>
              </a:spcAf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p>
            <a:pPr marL="0" indent="0">
              <a:lnSpc>
                <a:spcPct val="115000"/>
              </a:lnSpc>
              <a:spcAft>
                <a:spcPts val="800"/>
              </a:spcAf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p>
            <a:pPr marL="0" indent="0">
              <a:lnSpc>
                <a:spcPct val="115000"/>
              </a:lnSpc>
              <a:spcAft>
                <a:spcPts val="800"/>
              </a:spcAf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p>
            <a:pPr marL="0" indent="0">
              <a:lnSpc>
                <a:spcPct val="115000"/>
              </a:lnSpc>
              <a:spcAft>
                <a:spcPts val="800"/>
              </a:spcAft>
              <a:buNone/>
              <a:tabLst>
                <a:tab pos="457200" algn="l"/>
              </a:tabLst>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const interval =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setInterval</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deleteCharacter</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100);</a:t>
            </a:r>
          </a:p>
          <a:p>
            <a:pPr marL="0" indent="0">
              <a:lnSpc>
                <a:spcPct val="115000"/>
              </a:lnSpc>
              <a:spcAft>
                <a:spcPts val="800"/>
              </a:spcAf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2000" b="0" dirty="0">
              <a:solidFill>
                <a:srgbClr val="CCCCCC"/>
              </a:solidFill>
              <a:effectLst/>
              <a:highlight>
                <a:srgbClr val="1F1F1F"/>
              </a:highlight>
              <a:latin typeface="JetBrains Mono"/>
            </a:endParaRPr>
          </a:p>
        </p:txBody>
      </p:sp>
    </p:spTree>
    <p:extLst>
      <p:ext uri="{BB962C8B-B14F-4D97-AF65-F5344CB8AC3E}">
        <p14:creationId xmlns:p14="http://schemas.microsoft.com/office/powerpoint/2010/main" val="361240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2376868"/>
          </a:xfrm>
        </p:spPr>
        <p:txBody>
          <a:bodyPr/>
          <a:lstStyle/>
          <a:p>
            <a:r>
              <a:rPr lang="en-US" dirty="0"/>
              <a:t>About ME</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868100" y="2729050"/>
            <a:ext cx="5764192" cy="3532851"/>
          </a:xfrm>
        </p:spPr>
        <p:txBody>
          <a:bodyPr>
            <a:normAutofit/>
          </a:bodyPr>
          <a:lstStyle/>
          <a:p>
            <a:r>
              <a:rPr lang="en-US" sz="1400" dirty="0"/>
              <a:t>I'm Vansh Mahajan, currently pursuing a </a:t>
            </a:r>
            <a:r>
              <a:rPr lang="en-US" sz="1400" dirty="0" err="1"/>
              <a:t>B.Tech</a:t>
            </a:r>
            <a:r>
              <a:rPr lang="en-US" sz="1400" dirty="0"/>
              <a:t> at VIT, Vellore, with a passion for Artificial Intelligence and Machine Learning (AIML). Raised in Jammu, I developed a deep interest in AIML during my schooling. At VIT, I'm dedicated to mastering AIML concepts, exploring algorithms, and engaging in hands-on projects and competitions. I'm fascinated by AIML's potential to revolutionize industries and solve complex problems. My goal is to leverage AIML to drive innovations and contribute to building a smarter future.</a:t>
            </a:r>
          </a:p>
          <a:p>
            <a:endParaRPr lang="en-US" sz="1400" dirty="0"/>
          </a:p>
          <a:p>
            <a:r>
              <a:rPr lang="en-US" sz="1400" dirty="0"/>
              <a:t>With a steadfast commitment to learning and a passion for AIML, I am excited to embark on this journey of exploration and discovery, fueled by the endless possibilities that lie ahead in the realm of technology</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868100" y="6130504"/>
            <a:ext cx="631065" cy="296214"/>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cursor animation and changing text</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4710897" cy="4725790"/>
          </a:xfrm>
        </p:spPr>
        <p:txBody>
          <a:bodyPr>
            <a:normAutofit/>
          </a:bodyPr>
          <a:lstStyle/>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function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typeNextWord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(header) {</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backspaceEffect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(header, () =&gt; {</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currentWordIndex</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currentWordIndex</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+ 1)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words.length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const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nextWord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words[</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currentWordIndex</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typeEffect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(header,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nextWord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100, () =&gt; {</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setTimeout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=&gt; {</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typeNextWord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(header);</a:t>
            </a:r>
          </a:p>
          <a:p>
            <a:pPr marL="0" indent="0">
              <a:lnSpc>
                <a:spcPct val="115000"/>
              </a:lnSpc>
              <a:spcAft>
                <a:spcPts val="800"/>
              </a:spcAft>
              <a:buNone/>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 1000); }</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5655944"/>
            <a:ext cx="631065" cy="296214"/>
          </a:xfrm>
        </p:spPr>
        <p:txBody>
          <a:bodyPr/>
          <a:lstStyle/>
          <a:p>
            <a:fld id="{B5CEABB6-07DC-46E8-9B57-56EC44A396E5}" type="slidenum">
              <a:rPr lang="en-US" smtClean="0"/>
              <a:pPr/>
              <a:t>20</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BD92116-DE56-52DE-3316-D679BA75414D}"/>
              </a:ext>
            </a:extLst>
          </p:cNvPr>
          <p:cNvSpPr txBox="1"/>
          <p:nvPr/>
        </p:nvSpPr>
        <p:spPr>
          <a:xfrm>
            <a:off x="6096000" y="2022251"/>
            <a:ext cx="5987970" cy="2254976"/>
          </a:xfrm>
          <a:prstGeom prst="rect">
            <a:avLst/>
          </a:prstGeom>
          <a:noFill/>
        </p:spPr>
        <p:txBody>
          <a:bodyPr wrap="square" rtlCol="0">
            <a:spAutoFit/>
          </a:bodyPr>
          <a:lstStyle/>
          <a:p>
            <a:pPr marL="0" indent="0">
              <a:lnSpc>
                <a:spcPct val="115000"/>
              </a:lnSpc>
              <a:spcAft>
                <a:spcPts val="800"/>
              </a:spcAft>
              <a:buNone/>
              <a:tabLst>
                <a:tab pos="457200" algn="l"/>
              </a:tabLst>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p>
            <a:pPr marL="0" indent="0">
              <a:lnSpc>
                <a:spcPct val="115000"/>
              </a:lnSpc>
              <a:spcAft>
                <a:spcPts val="800"/>
              </a:spcAf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p>
          <a:p>
            <a:pPr marL="0" indent="0">
              <a:lnSpc>
                <a:spcPct val="115000"/>
              </a:lnSpc>
              <a:spcAft>
                <a:spcPts val="800"/>
              </a:spcAf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const header =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document.getElementById</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('head');</a:t>
            </a:r>
          </a:p>
          <a:p>
            <a:pPr marL="0" indent="0">
              <a:lnSpc>
                <a:spcPct val="115000"/>
              </a:lnSpc>
              <a:spcAft>
                <a:spcPts val="800"/>
              </a:spcAft>
              <a:buNone/>
              <a:tabLst>
                <a:tab pos="457200" algn="l"/>
              </a:tabLs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typeNextWord</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(header);</a:t>
            </a:r>
          </a:p>
        </p:txBody>
      </p:sp>
    </p:spTree>
    <p:extLst>
      <p:ext uri="{BB962C8B-B14F-4D97-AF65-F5344CB8AC3E}">
        <p14:creationId xmlns:p14="http://schemas.microsoft.com/office/powerpoint/2010/main" val="3864595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208344" y="124447"/>
            <a:ext cx="11435788" cy="1112132"/>
          </a:xfrm>
        </p:spPr>
        <p:txBody>
          <a:bodyPr/>
          <a:lstStyle/>
          <a:p>
            <a:r>
              <a:rPr lang="en-US" dirty="0"/>
              <a:t>cursor animation and changing text  (SNAPSHOT)</a:t>
            </a:r>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 shot of a computer program&#10;&#10;Description automatically generated">
            <a:extLst>
              <a:ext uri="{FF2B5EF4-FFF2-40B4-BE49-F238E27FC236}">
                <a16:creationId xmlns:a16="http://schemas.microsoft.com/office/drawing/2014/main" id="{C99FECA8-CAE5-E099-BB19-C90DBD812574}"/>
              </a:ext>
            </a:extLst>
          </p:cNvPr>
          <p:cNvPicPr>
            <a:picLocks noChangeAspect="1"/>
          </p:cNvPicPr>
          <p:nvPr/>
        </p:nvPicPr>
        <p:blipFill rotWithShape="1">
          <a:blip r:embed="rId3">
            <a:extLst>
              <a:ext uri="{28A0092B-C50C-407E-A947-70E740481C1C}">
                <a14:useLocalDpi xmlns:a14="http://schemas.microsoft.com/office/drawing/2010/main" val="0"/>
              </a:ext>
            </a:extLst>
          </a:blip>
          <a:srcRect b="47079"/>
          <a:stretch/>
        </p:blipFill>
        <p:spPr>
          <a:xfrm>
            <a:off x="121453" y="1504781"/>
            <a:ext cx="6342247" cy="3488415"/>
          </a:xfrm>
          <a:prstGeom prst="rect">
            <a:avLst/>
          </a:prstGeom>
        </p:spPr>
      </p:pic>
      <p:pic>
        <p:nvPicPr>
          <p:cNvPr id="10" name="Picture 9" descr="A screen shot of a computer code&#10;&#10;Description automatically generated">
            <a:extLst>
              <a:ext uri="{FF2B5EF4-FFF2-40B4-BE49-F238E27FC236}">
                <a16:creationId xmlns:a16="http://schemas.microsoft.com/office/drawing/2014/main" id="{F7F1973A-A288-2035-FC83-4E72EAF179DC}"/>
              </a:ext>
            </a:extLst>
          </p:cNvPr>
          <p:cNvPicPr>
            <a:picLocks noChangeAspect="1"/>
          </p:cNvPicPr>
          <p:nvPr/>
        </p:nvPicPr>
        <p:blipFill rotWithShape="1">
          <a:blip r:embed="rId4">
            <a:extLst>
              <a:ext uri="{28A0092B-C50C-407E-A947-70E740481C1C}">
                <a14:useLocalDpi xmlns:a14="http://schemas.microsoft.com/office/drawing/2010/main" val="0"/>
              </a:ext>
            </a:extLst>
          </a:blip>
          <a:srcRect l="6356" r="7275"/>
          <a:stretch/>
        </p:blipFill>
        <p:spPr bwMode="auto">
          <a:xfrm>
            <a:off x="6647726" y="3892651"/>
            <a:ext cx="5296178" cy="2855389"/>
          </a:xfrm>
          <a:prstGeom prst="rect">
            <a:avLst/>
          </a:prstGeom>
          <a:ln>
            <a:noFill/>
          </a:ln>
          <a:extLst>
            <a:ext uri="{53640926-AAD7-44D8-BBD7-CCE9431645EC}">
              <a14:shadowObscured xmlns:a14="http://schemas.microsoft.com/office/drawing/2010/main"/>
            </a:ext>
          </a:extLst>
        </p:spPr>
      </p:pic>
      <p:pic>
        <p:nvPicPr>
          <p:cNvPr id="11" name="Picture 10" descr="A screen shot of a computer program&#10;&#10;Description automatically generated">
            <a:extLst>
              <a:ext uri="{FF2B5EF4-FFF2-40B4-BE49-F238E27FC236}">
                <a16:creationId xmlns:a16="http://schemas.microsoft.com/office/drawing/2014/main" id="{D84ABC2E-E84B-3439-EE76-E822F90A3232}"/>
              </a:ext>
            </a:extLst>
          </p:cNvPr>
          <p:cNvPicPr>
            <a:picLocks noChangeAspect="1"/>
          </p:cNvPicPr>
          <p:nvPr/>
        </p:nvPicPr>
        <p:blipFill rotWithShape="1">
          <a:blip r:embed="rId3">
            <a:extLst>
              <a:ext uri="{28A0092B-C50C-407E-A947-70E740481C1C}">
                <a14:useLocalDpi xmlns:a14="http://schemas.microsoft.com/office/drawing/2010/main" val="0"/>
              </a:ext>
            </a:extLst>
          </a:blip>
          <a:srcRect t="52796"/>
          <a:stretch/>
        </p:blipFill>
        <p:spPr>
          <a:xfrm>
            <a:off x="6647726" y="1422978"/>
            <a:ext cx="4867154" cy="2387870"/>
          </a:xfrm>
          <a:prstGeom prst="rect">
            <a:avLst/>
          </a:prstGeom>
        </p:spPr>
      </p:pic>
    </p:spTree>
    <p:extLst>
      <p:ext uri="{BB962C8B-B14F-4D97-AF65-F5344CB8AC3E}">
        <p14:creationId xmlns:p14="http://schemas.microsoft.com/office/powerpoint/2010/main" val="555193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chat bot</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950284"/>
          </a:xfrm>
        </p:spPr>
        <p:txBody>
          <a:bodyPr/>
          <a:lstStyle/>
          <a:p>
            <a:pPr>
              <a:lnSpc>
                <a:spcPct val="115000"/>
              </a:lnSpc>
              <a:spcAft>
                <a:spcPts val="800"/>
              </a:spcAft>
              <a:tabLst>
                <a:tab pos="457200" algn="l"/>
              </a:tabLst>
            </a:pPr>
            <a:r>
              <a:rPr lang="en-US" sz="1800" dirty="0">
                <a:effectLst/>
                <a:latin typeface="Aptos" panose="020B0004020202020204" pitchFamily="34" charset="0"/>
                <a:ea typeface="Aptos" panose="020B0004020202020204" pitchFamily="34" charset="0"/>
                <a:cs typeface="Times New Roman" panose="02020603050405020304" pitchFamily="18" charset="0"/>
              </a:rPr>
              <a:t>This is in experimental thing I have used an external website “"https://www.chatbase.co/embed.min.js"”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22</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36BAB98-31CC-938E-2F3D-F7D4DF5577EC}"/>
              </a:ext>
            </a:extLst>
          </p:cNvPr>
          <p:cNvPicPr>
            <a:picLocks noChangeAspect="1"/>
          </p:cNvPicPr>
          <p:nvPr/>
        </p:nvPicPr>
        <p:blipFill rotWithShape="1">
          <a:blip r:embed="rId3"/>
          <a:srcRect t="56741"/>
          <a:stretch/>
        </p:blipFill>
        <p:spPr>
          <a:xfrm>
            <a:off x="5710179" y="3104805"/>
            <a:ext cx="5910804" cy="3052928"/>
          </a:xfrm>
          <a:prstGeom prst="rect">
            <a:avLst/>
          </a:prstGeom>
        </p:spPr>
      </p:pic>
    </p:spTree>
    <p:extLst>
      <p:ext uri="{BB962C8B-B14F-4D97-AF65-F5344CB8AC3E}">
        <p14:creationId xmlns:p14="http://schemas.microsoft.com/office/powerpoint/2010/main" val="531382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chat bot</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950284"/>
          </a:xfrm>
        </p:spPr>
        <p:txBody>
          <a:bodyPr/>
          <a:lstStyle/>
          <a:p>
            <a:pPr>
              <a:lnSpc>
                <a:spcPct val="115000"/>
              </a:lnSpc>
              <a:spcAft>
                <a:spcPts val="800"/>
              </a:spcAft>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You can interact with the chat bot and you can also use the pre defined (recommended)  messages given below (About skill Projects Qualifications Education Contact email etc.) </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23</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D106C016-E5F4-E643-7F62-C5D6B88A1E70}"/>
              </a:ext>
            </a:extLst>
          </p:cNvPr>
          <p:cNvPicPr>
            <a:picLocks noChangeAspect="1"/>
          </p:cNvPicPr>
          <p:nvPr/>
        </p:nvPicPr>
        <p:blipFill>
          <a:blip r:embed="rId3"/>
          <a:stretch>
            <a:fillRect/>
          </a:stretch>
        </p:blipFill>
        <p:spPr>
          <a:xfrm>
            <a:off x="7755038" y="656471"/>
            <a:ext cx="3637905" cy="6201529"/>
          </a:xfrm>
          <a:prstGeom prst="rect">
            <a:avLst/>
          </a:prstGeom>
        </p:spPr>
      </p:pic>
    </p:spTree>
    <p:extLst>
      <p:ext uri="{BB962C8B-B14F-4D97-AF65-F5344CB8AC3E}">
        <p14:creationId xmlns:p14="http://schemas.microsoft.com/office/powerpoint/2010/main" val="1561564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Hover effect</a:t>
            </a:r>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F0B8E7A5-B53F-807A-4007-7A168590BA38}"/>
              </a:ext>
            </a:extLst>
          </p:cNvPr>
          <p:cNvPicPr>
            <a:picLocks noChangeAspect="1"/>
          </p:cNvPicPr>
          <p:nvPr/>
        </p:nvPicPr>
        <p:blipFill>
          <a:blip r:embed="rId3"/>
          <a:stretch>
            <a:fillRect/>
          </a:stretch>
        </p:blipFill>
        <p:spPr>
          <a:xfrm>
            <a:off x="122332" y="1698158"/>
            <a:ext cx="11947335" cy="4443097"/>
          </a:xfrm>
          <a:prstGeom prst="rect">
            <a:avLst/>
          </a:prstGeom>
        </p:spPr>
      </p:pic>
      <p:pic>
        <p:nvPicPr>
          <p:cNvPr id="10" name="Picture 9">
            <a:extLst>
              <a:ext uri="{FF2B5EF4-FFF2-40B4-BE49-F238E27FC236}">
                <a16:creationId xmlns:a16="http://schemas.microsoft.com/office/drawing/2014/main" id="{C0E5CF00-5975-1C79-55C3-BD8F70022F01}"/>
              </a:ext>
            </a:extLst>
          </p:cNvPr>
          <p:cNvPicPr>
            <a:picLocks noChangeAspect="1"/>
          </p:cNvPicPr>
          <p:nvPr/>
        </p:nvPicPr>
        <p:blipFill>
          <a:blip r:embed="rId4"/>
          <a:stretch>
            <a:fillRect/>
          </a:stretch>
        </p:blipFill>
        <p:spPr>
          <a:xfrm>
            <a:off x="7550619" y="1825893"/>
            <a:ext cx="3042168" cy="4639458"/>
          </a:xfrm>
          <a:prstGeom prst="rect">
            <a:avLst/>
          </a:prstGeom>
        </p:spPr>
      </p:pic>
      <p:sp>
        <p:nvSpPr>
          <p:cNvPr id="11" name="TextBox 10">
            <a:extLst>
              <a:ext uri="{FF2B5EF4-FFF2-40B4-BE49-F238E27FC236}">
                <a16:creationId xmlns:a16="http://schemas.microsoft.com/office/drawing/2014/main" id="{B5CBB2AC-466F-F855-8573-1EB25D12AB10}"/>
              </a:ext>
            </a:extLst>
          </p:cNvPr>
          <p:cNvSpPr txBox="1"/>
          <p:nvPr/>
        </p:nvSpPr>
        <p:spPr>
          <a:xfrm>
            <a:off x="7558264" y="1226915"/>
            <a:ext cx="939681" cy="584775"/>
          </a:xfrm>
          <a:prstGeom prst="rect">
            <a:avLst/>
          </a:prstGeom>
          <a:noFill/>
        </p:spPr>
        <p:txBody>
          <a:bodyPr wrap="none" rtlCol="0">
            <a:spAutoFit/>
          </a:bodyPr>
          <a:lstStyle/>
          <a:p>
            <a:r>
              <a:rPr lang="en-US" sz="3200" b="1" dirty="0"/>
              <a:t>CSS:</a:t>
            </a:r>
          </a:p>
        </p:txBody>
      </p:sp>
    </p:spTree>
    <p:extLst>
      <p:ext uri="{BB962C8B-B14F-4D97-AF65-F5344CB8AC3E}">
        <p14:creationId xmlns:p14="http://schemas.microsoft.com/office/powerpoint/2010/main" val="4154570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Hover effect</a:t>
            </a:r>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B5CBB2AC-466F-F855-8573-1EB25D12AB10}"/>
              </a:ext>
            </a:extLst>
          </p:cNvPr>
          <p:cNvSpPr txBox="1"/>
          <p:nvPr/>
        </p:nvSpPr>
        <p:spPr>
          <a:xfrm>
            <a:off x="7558264" y="1226915"/>
            <a:ext cx="939681" cy="584775"/>
          </a:xfrm>
          <a:prstGeom prst="rect">
            <a:avLst/>
          </a:prstGeom>
          <a:noFill/>
        </p:spPr>
        <p:txBody>
          <a:bodyPr wrap="none" rtlCol="0">
            <a:spAutoFit/>
          </a:bodyPr>
          <a:lstStyle/>
          <a:p>
            <a:r>
              <a:rPr lang="en-US" sz="3200" b="1" dirty="0"/>
              <a:t>CSS:</a:t>
            </a:r>
          </a:p>
        </p:txBody>
      </p:sp>
      <p:pic>
        <p:nvPicPr>
          <p:cNvPr id="3" name="Picture 2">
            <a:extLst>
              <a:ext uri="{FF2B5EF4-FFF2-40B4-BE49-F238E27FC236}">
                <a16:creationId xmlns:a16="http://schemas.microsoft.com/office/drawing/2014/main" id="{72B11BAC-753F-D506-308E-1CE86667EA08}"/>
              </a:ext>
            </a:extLst>
          </p:cNvPr>
          <p:cNvPicPr>
            <a:picLocks noChangeAspect="1"/>
          </p:cNvPicPr>
          <p:nvPr/>
        </p:nvPicPr>
        <p:blipFill>
          <a:blip r:embed="rId3"/>
          <a:stretch>
            <a:fillRect/>
          </a:stretch>
        </p:blipFill>
        <p:spPr>
          <a:xfrm>
            <a:off x="457200" y="1939338"/>
            <a:ext cx="7093419" cy="3950287"/>
          </a:xfrm>
          <a:prstGeom prst="rect">
            <a:avLst/>
          </a:prstGeom>
        </p:spPr>
      </p:pic>
      <p:pic>
        <p:nvPicPr>
          <p:cNvPr id="8" name="Picture 7" descr="A screen shot of a computer program">
            <a:extLst>
              <a:ext uri="{FF2B5EF4-FFF2-40B4-BE49-F238E27FC236}">
                <a16:creationId xmlns:a16="http://schemas.microsoft.com/office/drawing/2014/main" id="{A9708DC4-C105-8DDD-3EF1-2D6E3BE55A6C}"/>
              </a:ext>
            </a:extLst>
          </p:cNvPr>
          <p:cNvPicPr>
            <a:picLocks noChangeAspect="1"/>
          </p:cNvPicPr>
          <p:nvPr/>
        </p:nvPicPr>
        <p:blipFill>
          <a:blip r:embed="rId4"/>
          <a:stretch>
            <a:fillRect/>
          </a:stretch>
        </p:blipFill>
        <p:spPr>
          <a:xfrm>
            <a:off x="7651167" y="2070229"/>
            <a:ext cx="3233735" cy="1772566"/>
          </a:xfrm>
          <a:prstGeom prst="rect">
            <a:avLst/>
          </a:prstGeom>
        </p:spPr>
      </p:pic>
      <p:pic>
        <p:nvPicPr>
          <p:cNvPr id="12" name="Picture 11" descr="A screen shot of a computer program&#10;&#10;Description automatically generated">
            <a:extLst>
              <a:ext uri="{FF2B5EF4-FFF2-40B4-BE49-F238E27FC236}">
                <a16:creationId xmlns:a16="http://schemas.microsoft.com/office/drawing/2014/main" id="{F7BB63FA-3FEE-6B8B-EE8C-73D4E1D9005A}"/>
              </a:ext>
            </a:extLst>
          </p:cNvPr>
          <p:cNvPicPr>
            <a:picLocks noChangeAspect="1"/>
          </p:cNvPicPr>
          <p:nvPr/>
        </p:nvPicPr>
        <p:blipFill>
          <a:blip r:embed="rId5"/>
          <a:stretch>
            <a:fillRect/>
          </a:stretch>
        </p:blipFill>
        <p:spPr>
          <a:xfrm>
            <a:off x="7651167" y="3914481"/>
            <a:ext cx="3002280" cy="2567940"/>
          </a:xfrm>
          <a:prstGeom prst="rect">
            <a:avLst/>
          </a:prstGeom>
        </p:spPr>
      </p:pic>
    </p:spTree>
    <p:extLst>
      <p:ext uri="{BB962C8B-B14F-4D97-AF65-F5344CB8AC3E}">
        <p14:creationId xmlns:p14="http://schemas.microsoft.com/office/powerpoint/2010/main" val="1223883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Hover effect</a:t>
            </a:r>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B5CBB2AC-466F-F855-8573-1EB25D12AB10}"/>
              </a:ext>
            </a:extLst>
          </p:cNvPr>
          <p:cNvSpPr txBox="1"/>
          <p:nvPr/>
        </p:nvSpPr>
        <p:spPr>
          <a:xfrm>
            <a:off x="7558264" y="1226915"/>
            <a:ext cx="1404552" cy="584775"/>
          </a:xfrm>
          <a:prstGeom prst="rect">
            <a:avLst/>
          </a:prstGeom>
          <a:noFill/>
        </p:spPr>
        <p:txBody>
          <a:bodyPr wrap="none" rtlCol="0">
            <a:spAutoFit/>
          </a:bodyPr>
          <a:lstStyle/>
          <a:p>
            <a:r>
              <a:rPr lang="en-US" sz="3200" b="1" dirty="0"/>
              <a:t>     CSS:</a:t>
            </a:r>
          </a:p>
        </p:txBody>
      </p:sp>
      <p:pic>
        <p:nvPicPr>
          <p:cNvPr id="3" name="Picture 2">
            <a:extLst>
              <a:ext uri="{FF2B5EF4-FFF2-40B4-BE49-F238E27FC236}">
                <a16:creationId xmlns:a16="http://schemas.microsoft.com/office/drawing/2014/main" id="{7814E2D9-41B0-DED8-715D-E21BC4735C59}"/>
              </a:ext>
            </a:extLst>
          </p:cNvPr>
          <p:cNvPicPr>
            <a:picLocks noChangeAspect="1"/>
          </p:cNvPicPr>
          <p:nvPr/>
        </p:nvPicPr>
        <p:blipFill rotWithShape="1">
          <a:blip r:embed="rId3"/>
          <a:srcRect b="9417"/>
          <a:stretch/>
        </p:blipFill>
        <p:spPr>
          <a:xfrm>
            <a:off x="0" y="2022249"/>
            <a:ext cx="7774106" cy="3867369"/>
          </a:xfrm>
          <a:prstGeom prst="rect">
            <a:avLst/>
          </a:prstGeom>
        </p:spPr>
      </p:pic>
      <p:pic>
        <p:nvPicPr>
          <p:cNvPr id="4" name="Picture 3" descr="A black screen with white text&#10;&#10;Description automatically generated">
            <a:extLst>
              <a:ext uri="{FF2B5EF4-FFF2-40B4-BE49-F238E27FC236}">
                <a16:creationId xmlns:a16="http://schemas.microsoft.com/office/drawing/2014/main" id="{11A1B2E2-9990-DB42-3669-BA73A483E94F}"/>
              </a:ext>
            </a:extLst>
          </p:cNvPr>
          <p:cNvPicPr>
            <a:picLocks noChangeAspect="1"/>
          </p:cNvPicPr>
          <p:nvPr/>
        </p:nvPicPr>
        <p:blipFill>
          <a:blip r:embed="rId4"/>
          <a:stretch>
            <a:fillRect/>
          </a:stretch>
        </p:blipFill>
        <p:spPr>
          <a:xfrm>
            <a:off x="8191499" y="2280789"/>
            <a:ext cx="3597679" cy="832796"/>
          </a:xfrm>
          <a:prstGeom prst="rect">
            <a:avLst/>
          </a:prstGeom>
        </p:spPr>
      </p:pic>
    </p:spTree>
    <p:extLst>
      <p:ext uri="{BB962C8B-B14F-4D97-AF65-F5344CB8AC3E}">
        <p14:creationId xmlns:p14="http://schemas.microsoft.com/office/powerpoint/2010/main" val="4243696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Hover effect</a:t>
            </a:r>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C0E5CF00-5975-1C79-55C3-BD8F70022F01}"/>
              </a:ext>
            </a:extLst>
          </p:cNvPr>
          <p:cNvPicPr>
            <a:picLocks noChangeAspect="1"/>
          </p:cNvPicPr>
          <p:nvPr/>
        </p:nvPicPr>
        <p:blipFill>
          <a:blip r:embed="rId3"/>
          <a:srcRect/>
          <a:stretch/>
        </p:blipFill>
        <p:spPr>
          <a:xfrm>
            <a:off x="7550619" y="2167482"/>
            <a:ext cx="3042168" cy="3956280"/>
          </a:xfrm>
          <a:prstGeom prst="rect">
            <a:avLst/>
          </a:prstGeom>
        </p:spPr>
      </p:pic>
      <p:sp>
        <p:nvSpPr>
          <p:cNvPr id="11" name="TextBox 10">
            <a:extLst>
              <a:ext uri="{FF2B5EF4-FFF2-40B4-BE49-F238E27FC236}">
                <a16:creationId xmlns:a16="http://schemas.microsoft.com/office/drawing/2014/main" id="{B5CBB2AC-466F-F855-8573-1EB25D12AB10}"/>
              </a:ext>
            </a:extLst>
          </p:cNvPr>
          <p:cNvSpPr txBox="1"/>
          <p:nvPr/>
        </p:nvSpPr>
        <p:spPr>
          <a:xfrm>
            <a:off x="7558264" y="1226915"/>
            <a:ext cx="939681" cy="584775"/>
          </a:xfrm>
          <a:prstGeom prst="rect">
            <a:avLst/>
          </a:prstGeom>
          <a:noFill/>
        </p:spPr>
        <p:txBody>
          <a:bodyPr wrap="none" rtlCol="0">
            <a:spAutoFit/>
          </a:bodyPr>
          <a:lstStyle/>
          <a:p>
            <a:r>
              <a:rPr lang="en-US" sz="3200" b="1" dirty="0"/>
              <a:t>CSS:</a:t>
            </a:r>
          </a:p>
        </p:txBody>
      </p:sp>
      <p:pic>
        <p:nvPicPr>
          <p:cNvPr id="3" name="Picture 2">
            <a:extLst>
              <a:ext uri="{FF2B5EF4-FFF2-40B4-BE49-F238E27FC236}">
                <a16:creationId xmlns:a16="http://schemas.microsoft.com/office/drawing/2014/main" id="{DAEAA519-1263-102F-73F7-18EB89F2BD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3064" y="2034131"/>
            <a:ext cx="4508944" cy="3973130"/>
          </a:xfrm>
          <a:prstGeom prst="rect">
            <a:avLst/>
          </a:prstGeom>
          <a:noFill/>
          <a:ln>
            <a:noFill/>
          </a:ln>
        </p:spPr>
      </p:pic>
    </p:spTree>
    <p:extLst>
      <p:ext uri="{BB962C8B-B14F-4D97-AF65-F5344CB8AC3E}">
        <p14:creationId xmlns:p14="http://schemas.microsoft.com/office/powerpoint/2010/main" val="1129499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Hover effect</a:t>
            </a:r>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B5CBB2AC-466F-F855-8573-1EB25D12AB10}"/>
              </a:ext>
            </a:extLst>
          </p:cNvPr>
          <p:cNvSpPr txBox="1"/>
          <p:nvPr/>
        </p:nvSpPr>
        <p:spPr>
          <a:xfrm>
            <a:off x="7558264" y="1226915"/>
            <a:ext cx="939681" cy="584775"/>
          </a:xfrm>
          <a:prstGeom prst="rect">
            <a:avLst/>
          </a:prstGeom>
          <a:noFill/>
        </p:spPr>
        <p:txBody>
          <a:bodyPr wrap="none" rtlCol="0">
            <a:spAutoFit/>
          </a:bodyPr>
          <a:lstStyle/>
          <a:p>
            <a:r>
              <a:rPr lang="en-US" sz="3200" b="1" dirty="0"/>
              <a:t>CSS:</a:t>
            </a:r>
          </a:p>
        </p:txBody>
      </p:sp>
      <p:pic>
        <p:nvPicPr>
          <p:cNvPr id="4" name="Picture 3">
            <a:extLst>
              <a:ext uri="{FF2B5EF4-FFF2-40B4-BE49-F238E27FC236}">
                <a16:creationId xmlns:a16="http://schemas.microsoft.com/office/drawing/2014/main" id="{105E960A-C8C9-8E41-F4FC-888D0FDFCF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799" y="2246694"/>
            <a:ext cx="5410200" cy="3622675"/>
          </a:xfrm>
          <a:prstGeom prst="rect">
            <a:avLst/>
          </a:prstGeom>
          <a:noFill/>
          <a:ln>
            <a:noFill/>
          </a:ln>
        </p:spPr>
      </p:pic>
      <p:pic>
        <p:nvPicPr>
          <p:cNvPr id="5" name="Picture 4" descr="A screenshot of a computer program&#10;&#10;Description automatically generated">
            <a:extLst>
              <a:ext uri="{FF2B5EF4-FFF2-40B4-BE49-F238E27FC236}">
                <a16:creationId xmlns:a16="http://schemas.microsoft.com/office/drawing/2014/main" id="{8BEC16F6-2FE5-416F-10C6-2C89FD816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8263" y="2246694"/>
            <a:ext cx="3808075" cy="4031444"/>
          </a:xfrm>
          <a:prstGeom prst="rect">
            <a:avLst/>
          </a:prstGeom>
        </p:spPr>
      </p:pic>
    </p:spTree>
    <p:extLst>
      <p:ext uri="{BB962C8B-B14F-4D97-AF65-F5344CB8AC3E}">
        <p14:creationId xmlns:p14="http://schemas.microsoft.com/office/powerpoint/2010/main" val="2878274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Hover effect</a:t>
            </a:r>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B5CBB2AC-466F-F855-8573-1EB25D12AB10}"/>
              </a:ext>
            </a:extLst>
          </p:cNvPr>
          <p:cNvSpPr txBox="1"/>
          <p:nvPr/>
        </p:nvSpPr>
        <p:spPr>
          <a:xfrm>
            <a:off x="6389220" y="3541851"/>
            <a:ext cx="966931" cy="584775"/>
          </a:xfrm>
          <a:prstGeom prst="rect">
            <a:avLst/>
          </a:prstGeom>
          <a:noFill/>
        </p:spPr>
        <p:txBody>
          <a:bodyPr wrap="none" rtlCol="0">
            <a:spAutoFit/>
          </a:bodyPr>
          <a:lstStyle/>
          <a:p>
            <a:r>
              <a:rPr lang="en-US" sz="3200" b="1" u="sng" dirty="0"/>
              <a:t>CSS:</a:t>
            </a:r>
          </a:p>
        </p:txBody>
      </p:sp>
      <p:pic>
        <p:nvPicPr>
          <p:cNvPr id="3" name="Picture 2">
            <a:extLst>
              <a:ext uri="{FF2B5EF4-FFF2-40B4-BE49-F238E27FC236}">
                <a16:creationId xmlns:a16="http://schemas.microsoft.com/office/drawing/2014/main" id="{0330F6BD-0835-3EE6-67B3-C91494FCAF47}"/>
              </a:ext>
            </a:extLst>
          </p:cNvPr>
          <p:cNvPicPr>
            <a:picLocks noChangeAspect="1"/>
          </p:cNvPicPr>
          <p:nvPr/>
        </p:nvPicPr>
        <p:blipFill>
          <a:blip r:embed="rId3"/>
          <a:stretch>
            <a:fillRect/>
          </a:stretch>
        </p:blipFill>
        <p:spPr>
          <a:xfrm>
            <a:off x="0" y="2022250"/>
            <a:ext cx="6393180" cy="2898475"/>
          </a:xfrm>
          <a:prstGeom prst="rect">
            <a:avLst/>
          </a:prstGeom>
        </p:spPr>
      </p:pic>
      <p:pic>
        <p:nvPicPr>
          <p:cNvPr id="4102" name="Picture 6">
            <a:extLst>
              <a:ext uri="{FF2B5EF4-FFF2-40B4-BE49-F238E27FC236}">
                <a16:creationId xmlns:a16="http://schemas.microsoft.com/office/drawing/2014/main" id="{F428FBC4-0CDE-4679-336D-4B69527AA0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62" r="7580"/>
          <a:stretch/>
        </p:blipFill>
        <p:spPr bwMode="auto">
          <a:xfrm>
            <a:off x="6393180" y="2633239"/>
            <a:ext cx="5798820" cy="816836"/>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1" descr="A screen shot of a computer code&#10;&#10;Description automatically generated">
            <a:extLst>
              <a:ext uri="{FF2B5EF4-FFF2-40B4-BE49-F238E27FC236}">
                <a16:creationId xmlns:a16="http://schemas.microsoft.com/office/drawing/2014/main" id="{8C59703C-2EAA-D040-D7DC-FA7FF0A3EF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4973" y="4284858"/>
            <a:ext cx="2321238" cy="98162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7">
            <a:extLst>
              <a:ext uri="{FF2B5EF4-FFF2-40B4-BE49-F238E27FC236}">
                <a16:creationId xmlns:a16="http://schemas.microsoft.com/office/drawing/2014/main" id="{B6167C1D-0034-64AC-0F8F-D6EADCAEB582}"/>
              </a:ext>
            </a:extLst>
          </p:cNvPr>
          <p:cNvSpPr>
            <a:spLocks noChangeArrowheads="1"/>
          </p:cNvSpPr>
          <p:nvPr/>
        </p:nvSpPr>
        <p:spPr bwMode="auto">
          <a:xfrm>
            <a:off x="6346880" y="1990262"/>
            <a:ext cx="1639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Html:</a:t>
            </a:r>
            <a:endParaRPr kumimoji="0" lang="en-US" altLang="en-US" sz="2800" b="1" i="0" u="none" strike="noStrike" cap="none" normalizeH="0" baseline="0" dirty="0">
              <a:ln>
                <a:noFill/>
              </a:ln>
              <a:solidFill>
                <a:schemeClr val="tx1"/>
              </a:solidFill>
              <a:effectLst/>
            </a:endParaRPr>
          </a:p>
        </p:txBody>
      </p:sp>
      <p:pic>
        <p:nvPicPr>
          <p:cNvPr id="14" name="Picture 13" descr="A screen shot of a computer program&#10;&#10;Description automatically generated">
            <a:extLst>
              <a:ext uri="{FF2B5EF4-FFF2-40B4-BE49-F238E27FC236}">
                <a16:creationId xmlns:a16="http://schemas.microsoft.com/office/drawing/2014/main" id="{D6F9EA81-4A3E-9A0C-E921-64C734B479E4}"/>
              </a:ext>
            </a:extLst>
          </p:cNvPr>
          <p:cNvPicPr>
            <a:picLocks noChangeAspect="1"/>
          </p:cNvPicPr>
          <p:nvPr/>
        </p:nvPicPr>
        <p:blipFill>
          <a:blip r:embed="rId6"/>
          <a:stretch>
            <a:fillRect/>
          </a:stretch>
        </p:blipFill>
        <p:spPr>
          <a:xfrm>
            <a:off x="8938004" y="4284858"/>
            <a:ext cx="2946283" cy="1887833"/>
          </a:xfrm>
          <a:prstGeom prst="rect">
            <a:avLst/>
          </a:prstGeom>
        </p:spPr>
      </p:pic>
    </p:spTree>
    <p:extLst>
      <p:ext uri="{BB962C8B-B14F-4D97-AF65-F5344CB8AC3E}">
        <p14:creationId xmlns:p14="http://schemas.microsoft.com/office/powerpoint/2010/main" val="2460354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lstStyle/>
          <a:p>
            <a:r>
              <a:rPr lang="en-US" dirty="0"/>
              <a:t>Project overview</a:t>
            </a:r>
          </a:p>
        </p:txBody>
      </p:sp>
      <p:pic>
        <p:nvPicPr>
          <p:cNvPr id="14" name="Picture Placeholder 13">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srcRect l="16605" r="16605"/>
          <a:stretch/>
        </p:blipFill>
        <p:spPr>
          <a:xfrm>
            <a:off x="6085840" y="-10159"/>
            <a:ext cx="6116319" cy="6868159"/>
          </a:xfrm>
        </p:spPr>
      </p:pic>
    </p:spTree>
    <p:extLst>
      <p:ext uri="{BB962C8B-B14F-4D97-AF65-F5344CB8AC3E}">
        <p14:creationId xmlns:p14="http://schemas.microsoft.com/office/powerpoint/2010/main" val="4293742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submit</a:t>
            </a:r>
          </a:p>
        </p:txBody>
      </p:sp>
      <p:sp>
        <p:nvSpPr>
          <p:cNvPr id="12" name="Rectangle 7">
            <a:extLst>
              <a:ext uri="{FF2B5EF4-FFF2-40B4-BE49-F238E27FC236}">
                <a16:creationId xmlns:a16="http://schemas.microsoft.com/office/drawing/2014/main" id="{B6167C1D-0034-64AC-0F8F-D6EADCAEB582}"/>
              </a:ext>
            </a:extLst>
          </p:cNvPr>
          <p:cNvSpPr>
            <a:spLocks noChangeArrowheads="1"/>
          </p:cNvSpPr>
          <p:nvPr/>
        </p:nvSpPr>
        <p:spPr bwMode="auto">
          <a:xfrm>
            <a:off x="7396413" y="1007911"/>
            <a:ext cx="6442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u="sng" dirty="0">
                <a:latin typeface="Aptos" panose="020B0004020202020204" pitchFamily="34" charset="0"/>
                <a:ea typeface="Aptos" panose="020B0004020202020204" pitchFamily="34" charset="0"/>
                <a:cs typeface="Times New Roman" panose="02020603050405020304" pitchFamily="18" charset="0"/>
              </a:rPr>
              <a:t>JS</a:t>
            </a:r>
            <a:r>
              <a:rPr kumimoji="0" lang="en-US" altLang="en-US" sz="2800" b="1" i="0" u="sng"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US" altLang="en-US" sz="2800" b="1" i="0" u="none" strike="noStrike" cap="none" normalizeH="0" baseline="0" dirty="0">
              <a:ln>
                <a:noFill/>
              </a:ln>
              <a:solidFill>
                <a:schemeClr val="tx1"/>
              </a:solidFill>
              <a:effectLst/>
            </a:endParaRPr>
          </a:p>
        </p:txBody>
      </p:sp>
      <p:pic>
        <p:nvPicPr>
          <p:cNvPr id="4" name="Picture 3">
            <a:extLst>
              <a:ext uri="{FF2B5EF4-FFF2-40B4-BE49-F238E27FC236}">
                <a16:creationId xmlns:a16="http://schemas.microsoft.com/office/drawing/2014/main" id="{64C42876-06E5-D279-AB36-72779576BD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071" y="2101778"/>
            <a:ext cx="6017016" cy="3581392"/>
          </a:xfrm>
          <a:prstGeom prst="rect">
            <a:avLst/>
          </a:prstGeom>
          <a:noFill/>
          <a:ln>
            <a:noFill/>
          </a:ln>
        </p:spPr>
      </p:pic>
      <p:pic>
        <p:nvPicPr>
          <p:cNvPr id="6" name="Picture 5">
            <a:extLst>
              <a:ext uri="{FF2B5EF4-FFF2-40B4-BE49-F238E27FC236}">
                <a16:creationId xmlns:a16="http://schemas.microsoft.com/office/drawing/2014/main" id="{1111E60D-3C3F-8AD1-2DD5-76983537600B}"/>
              </a:ext>
            </a:extLst>
          </p:cNvPr>
          <p:cNvPicPr>
            <a:picLocks noChangeAspect="1"/>
          </p:cNvPicPr>
          <p:nvPr/>
        </p:nvPicPr>
        <p:blipFill>
          <a:blip r:embed="rId4"/>
          <a:stretch>
            <a:fillRect/>
          </a:stretch>
        </p:blipFill>
        <p:spPr>
          <a:xfrm>
            <a:off x="7396413" y="1610659"/>
            <a:ext cx="3803854" cy="5125807"/>
          </a:xfrm>
          <a:prstGeom prst="rect">
            <a:avLst/>
          </a:prstGeom>
        </p:spPr>
      </p:pic>
    </p:spTree>
    <p:extLst>
      <p:ext uri="{BB962C8B-B14F-4D97-AF65-F5344CB8AC3E}">
        <p14:creationId xmlns:p14="http://schemas.microsoft.com/office/powerpoint/2010/main" val="2079050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150468" y="797765"/>
            <a:ext cx="2801074" cy="915290"/>
          </a:xfrm>
        </p:spPr>
        <p:txBody>
          <a:bodyPr/>
          <a:lstStyle/>
          <a:p>
            <a:r>
              <a:rPr lang="en-US" dirty="0"/>
              <a:t>GET RESUME</a:t>
            </a:r>
          </a:p>
        </p:txBody>
      </p:sp>
      <p:sp>
        <p:nvSpPr>
          <p:cNvPr id="11" name="TextBox 10">
            <a:extLst>
              <a:ext uri="{FF2B5EF4-FFF2-40B4-BE49-F238E27FC236}">
                <a16:creationId xmlns:a16="http://schemas.microsoft.com/office/drawing/2014/main" id="{B5CBB2AC-466F-F855-8573-1EB25D12AB10}"/>
              </a:ext>
            </a:extLst>
          </p:cNvPr>
          <p:cNvSpPr txBox="1"/>
          <p:nvPr/>
        </p:nvSpPr>
        <p:spPr>
          <a:xfrm>
            <a:off x="6389220" y="3541851"/>
            <a:ext cx="683200" cy="584775"/>
          </a:xfrm>
          <a:prstGeom prst="rect">
            <a:avLst/>
          </a:prstGeom>
          <a:noFill/>
        </p:spPr>
        <p:txBody>
          <a:bodyPr wrap="none" rtlCol="0">
            <a:spAutoFit/>
          </a:bodyPr>
          <a:lstStyle/>
          <a:p>
            <a:r>
              <a:rPr lang="en-US" sz="3200" b="1" u="sng" dirty="0"/>
              <a:t>JS:</a:t>
            </a:r>
          </a:p>
        </p:txBody>
      </p:sp>
      <p:sp>
        <p:nvSpPr>
          <p:cNvPr id="12" name="Rectangle 7">
            <a:extLst>
              <a:ext uri="{FF2B5EF4-FFF2-40B4-BE49-F238E27FC236}">
                <a16:creationId xmlns:a16="http://schemas.microsoft.com/office/drawing/2014/main" id="{B6167C1D-0034-64AC-0F8F-D6EADCAEB582}"/>
              </a:ext>
            </a:extLst>
          </p:cNvPr>
          <p:cNvSpPr>
            <a:spLocks noChangeArrowheads="1"/>
          </p:cNvSpPr>
          <p:nvPr/>
        </p:nvSpPr>
        <p:spPr bwMode="auto">
          <a:xfrm>
            <a:off x="6346880" y="1990262"/>
            <a:ext cx="1639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Html:</a:t>
            </a:r>
            <a:endParaRPr kumimoji="0" lang="en-US" altLang="en-US" sz="2800" b="1" i="0" u="none" strike="noStrike" cap="none" normalizeH="0" baseline="0" dirty="0">
              <a:ln>
                <a:noFill/>
              </a:ln>
              <a:solidFill>
                <a:schemeClr val="tx1"/>
              </a:solidFill>
              <a:effectLst/>
            </a:endParaRPr>
          </a:p>
        </p:txBody>
      </p:sp>
      <p:pic>
        <p:nvPicPr>
          <p:cNvPr id="5" name="Picture 4">
            <a:extLst>
              <a:ext uri="{FF2B5EF4-FFF2-40B4-BE49-F238E27FC236}">
                <a16:creationId xmlns:a16="http://schemas.microsoft.com/office/drawing/2014/main" id="{CDE1F51A-3B10-6B30-4EC4-8E4056A70FB7}"/>
              </a:ext>
            </a:extLst>
          </p:cNvPr>
          <p:cNvPicPr>
            <a:picLocks noChangeAspect="1"/>
          </p:cNvPicPr>
          <p:nvPr/>
        </p:nvPicPr>
        <p:blipFill rotWithShape="1">
          <a:blip r:embed="rId3"/>
          <a:srcRect t="38889" b="27778"/>
          <a:stretch/>
        </p:blipFill>
        <p:spPr bwMode="auto">
          <a:xfrm>
            <a:off x="6389220" y="2618783"/>
            <a:ext cx="5872226" cy="340318"/>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12D9581-FAEC-56B7-D139-93A1254873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836" y="2164444"/>
            <a:ext cx="6039173" cy="3183060"/>
          </a:xfrm>
          <a:prstGeom prst="rect">
            <a:avLst/>
          </a:prstGeom>
          <a:noFill/>
          <a:ln>
            <a:noFill/>
          </a:ln>
        </p:spPr>
      </p:pic>
      <p:pic>
        <p:nvPicPr>
          <p:cNvPr id="8" name="Picture 7" descr="A screenshot of a computer program&#10;&#10;Description automatically generated">
            <a:extLst>
              <a:ext uri="{FF2B5EF4-FFF2-40B4-BE49-F238E27FC236}">
                <a16:creationId xmlns:a16="http://schemas.microsoft.com/office/drawing/2014/main" id="{B29D2DBA-1285-9D16-FAF4-951C652B4CEA}"/>
              </a:ext>
            </a:extLst>
          </p:cNvPr>
          <p:cNvPicPr>
            <a:picLocks noChangeAspect="1"/>
          </p:cNvPicPr>
          <p:nvPr/>
        </p:nvPicPr>
        <p:blipFill>
          <a:blip r:embed="rId5"/>
          <a:stretch>
            <a:fillRect/>
          </a:stretch>
        </p:blipFill>
        <p:spPr>
          <a:xfrm>
            <a:off x="6389220" y="4141094"/>
            <a:ext cx="5425792" cy="2051362"/>
          </a:xfrm>
          <a:prstGeom prst="rect">
            <a:avLst/>
          </a:prstGeom>
        </p:spPr>
      </p:pic>
    </p:spTree>
    <p:extLst>
      <p:ext uri="{BB962C8B-B14F-4D97-AF65-F5344CB8AC3E}">
        <p14:creationId xmlns:p14="http://schemas.microsoft.com/office/powerpoint/2010/main" val="2612652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9401" cy="1617017"/>
          </a:xfrm>
        </p:spPr>
        <p:txBody>
          <a:bodyPr/>
          <a:lstStyle/>
          <a:p>
            <a:r>
              <a:rPr lang="en-US" dirty="0"/>
              <a:t>explanation</a:t>
            </a:r>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914399" y="2022250"/>
            <a:ext cx="11134847" cy="4520218"/>
          </a:xfrm>
        </p:spPr>
        <p:txBody>
          <a:bodyPr>
            <a:normAutofit fontScale="92500" lnSpcReduction="10000"/>
          </a:bodyPr>
          <a:lstStyle/>
          <a:p>
            <a:pPr marL="342900" marR="0" lvl="0" indent="-342900">
              <a:lnSpc>
                <a:spcPct val="115000"/>
              </a:lnSpc>
              <a:spcBef>
                <a:spcPts val="0"/>
              </a:spcBef>
              <a:spcAft>
                <a:spcPts val="0"/>
              </a:spcAft>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Firstly, we are setting the address of the PDF file we want to download. Think of it like telling the computer where to find the file.</a:t>
            </a:r>
          </a:p>
          <a:p>
            <a:pPr marL="342900" marR="0" lvl="0" indent="-342900">
              <a:lnSpc>
                <a:spcPct val="115000"/>
              </a:lnSpc>
              <a:spcBef>
                <a:spcPts val="0"/>
              </a:spcBef>
              <a:spcAft>
                <a:spcPts val="0"/>
              </a:spcAft>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Then we're creating a special clickable link on the webpage, just like those you click to navigate to other pages on the internet. (&lt;a&gt; element)</a:t>
            </a:r>
          </a:p>
          <a:p>
            <a:pPr marL="342900" marR="0" lvl="0" indent="-342900">
              <a:lnSpc>
                <a:spcPct val="115000"/>
              </a:lnSpc>
              <a:spcBef>
                <a:spcPts val="0"/>
              </a:spcBef>
              <a:spcAft>
                <a:spcPts val="0"/>
              </a:spcAft>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After that we're telling that link where it should take us when clicked, which in this case is the PDF file.</a:t>
            </a:r>
          </a:p>
          <a:p>
            <a:pPr marL="342900" marR="0" lvl="0" indent="-342900">
              <a:lnSpc>
                <a:spcPct val="115000"/>
              </a:lnSpc>
              <a:spcBef>
                <a:spcPts val="0"/>
              </a:spcBef>
              <a:spcAft>
                <a:spcPts val="0"/>
              </a:spcAft>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Then we specify that when someone clicks this link, the browser should download the file instead of just opening it in the browser window.</a:t>
            </a:r>
          </a:p>
          <a:p>
            <a:pPr marL="342900" marR="0" lvl="0" indent="-342900">
              <a:lnSpc>
                <a:spcPct val="115000"/>
              </a:lnSpc>
              <a:spcBef>
                <a:spcPts val="0"/>
              </a:spcBef>
              <a:spcAft>
                <a:spcPts val="800"/>
              </a:spcAft>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link.click</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We're telling the computer to pretend like someone clicked on that link, so it starts the download process automatically.</a:t>
            </a:r>
          </a:p>
          <a:p>
            <a:pPr marL="0" marR="0" indent="0">
              <a:lnSpc>
                <a:spcPct val="115000"/>
              </a:lnSpc>
              <a:spcBef>
                <a:spcPts val="0"/>
              </a:spcBef>
              <a:spcAft>
                <a:spcPts val="800"/>
              </a:spcAft>
              <a:buNone/>
            </a:pPr>
            <a:r>
              <a:rPr lang="en-US" sz="1800" u="sng" kern="100" dirty="0">
                <a:effectLst/>
                <a:latin typeface="Aptos" panose="020B0004020202020204" pitchFamily="34" charset="0"/>
                <a:ea typeface="Aptos" panose="020B0004020202020204" pitchFamily="34" charset="0"/>
                <a:cs typeface="Times New Roman" panose="02020603050405020304" pitchFamily="18" charset="0"/>
              </a:rPr>
              <a:t>In conclusion,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download attribute is set directly on the anchor element (link). Then, the click() method is called directly on the anchor element, which initiates the download of the file specified by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href</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attribute. This approach eliminates the need to append and remove the element from the document body, making the code shorter and more concise.</a:t>
            </a:r>
          </a:p>
          <a:p>
            <a:pPr marL="0" indent="0">
              <a:buNone/>
            </a:pPr>
            <a:endParaRPr lang="en-US" dirty="0"/>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569699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a:xfrm>
            <a:off x="923545" y="584477"/>
            <a:ext cx="10354052" cy="1209765"/>
          </a:xfrm>
        </p:spPr>
        <p:txBody>
          <a:bodyPr/>
          <a:lstStyle/>
          <a:p>
            <a:r>
              <a:rPr lang="en-US" dirty="0"/>
              <a:t>OVERWIEW</a:t>
            </a:r>
          </a:p>
        </p:txBody>
      </p:sp>
      <p:graphicFrame>
        <p:nvGraphicFramePr>
          <p:cNvPr id="5" name="Table 9">
            <a:extLst>
              <a:ext uri="{FF2B5EF4-FFF2-40B4-BE49-F238E27FC236}">
                <a16:creationId xmlns:a16="http://schemas.microsoft.com/office/drawing/2014/main" id="{B782709C-FC0C-E355-9C94-A8EE025BAC7B}"/>
              </a:ext>
            </a:extLst>
          </p:cNvPr>
          <p:cNvGraphicFramePr>
            <a:graphicFrameLocks noGrp="1"/>
          </p:cNvGraphicFramePr>
          <p:nvPr>
            <p:ph type="tbl" sz="quarter" idx="10"/>
            <p:extLst>
              <p:ext uri="{D42A27DB-BD31-4B8C-83A1-F6EECF244321}">
                <p14:modId xmlns:p14="http://schemas.microsoft.com/office/powerpoint/2010/main" val="689178788"/>
              </p:ext>
            </p:extLst>
          </p:nvPr>
        </p:nvGraphicFramePr>
        <p:xfrm>
          <a:off x="923926" y="2009774"/>
          <a:ext cx="11090597" cy="4078510"/>
        </p:xfrm>
        <a:graphic>
          <a:graphicData uri="http://schemas.openxmlformats.org/drawingml/2006/table">
            <a:tbl>
              <a:tblPr firstRow="1" bandRow="1">
                <a:tableStyleId>{5C22544A-7EE6-4342-B048-85BDC9FD1C3A}</a:tableStyleId>
              </a:tblPr>
              <a:tblGrid>
                <a:gridCol w="11090597">
                  <a:extLst>
                    <a:ext uri="{9D8B030D-6E8A-4147-A177-3AD203B41FA5}">
                      <a16:colId xmlns:a16="http://schemas.microsoft.com/office/drawing/2014/main" val="3446012419"/>
                    </a:ext>
                  </a:extLst>
                </a:gridCol>
              </a:tblGrid>
              <a:tr h="4078510">
                <a:tc>
                  <a:txBody>
                    <a:bodyPr/>
                    <a:lstStyle/>
                    <a:p>
                      <a:pPr lvl="0"/>
                      <a:r>
                        <a:rPr lang="en-US" sz="1800" b="1" kern="1200" dirty="0">
                          <a:solidFill>
                            <a:schemeClr val="tx1"/>
                          </a:solidFill>
                          <a:effectLst/>
                          <a:latin typeface="+mn-lt"/>
                          <a:ea typeface="+mn-ea"/>
                          <a:cs typeface="+mn-cs"/>
                        </a:rPr>
                        <a:t>Home: </a:t>
                      </a:r>
                      <a:r>
                        <a:rPr lang="en-US" sz="1800" b="1" kern="1200" dirty="0">
                          <a:solidFill>
                            <a:srgbClr val="00B050"/>
                          </a:solidFill>
                          <a:effectLst/>
                          <a:latin typeface="+mn-lt"/>
                          <a:ea typeface="+mn-ea"/>
                          <a:cs typeface="+mn-cs"/>
                        </a:rPr>
                        <a:t>The homepage introduces about myself and provides buttons for hiring and downloading his resume.</a:t>
                      </a:r>
                    </a:p>
                    <a:p>
                      <a:pPr lvl="0"/>
                      <a:r>
                        <a:rPr lang="en-US" sz="1800" b="1" kern="1200" dirty="0">
                          <a:solidFill>
                            <a:schemeClr val="tx1"/>
                          </a:solidFill>
                          <a:effectLst/>
                          <a:latin typeface="+mn-lt"/>
                          <a:ea typeface="+mn-ea"/>
                          <a:cs typeface="+mn-cs"/>
                        </a:rPr>
                        <a:t>About: </a:t>
                      </a:r>
                      <a:r>
                        <a:rPr lang="en-US" sz="1800" b="1" kern="1200" dirty="0">
                          <a:solidFill>
                            <a:srgbClr val="00B050"/>
                          </a:solidFill>
                          <a:effectLst/>
                          <a:latin typeface="+mn-lt"/>
                          <a:ea typeface="+mn-ea"/>
                          <a:cs typeface="+mn-cs"/>
                        </a:rPr>
                        <a:t>This section offers a detailed overview of My background, interests, and academic pursuits.</a:t>
                      </a:r>
                    </a:p>
                    <a:p>
                      <a:pPr lvl="0"/>
                      <a:r>
                        <a:rPr lang="en-US" sz="1800" b="1" kern="1200" dirty="0">
                          <a:solidFill>
                            <a:schemeClr val="tx1"/>
                          </a:solidFill>
                          <a:effectLst/>
                          <a:latin typeface="+mn-lt"/>
                          <a:ea typeface="+mn-ea"/>
                          <a:cs typeface="+mn-cs"/>
                        </a:rPr>
                        <a:t>Education: </a:t>
                      </a:r>
                      <a:r>
                        <a:rPr lang="en-US" sz="1800" b="1" kern="1200" dirty="0">
                          <a:solidFill>
                            <a:srgbClr val="00B050"/>
                          </a:solidFill>
                          <a:effectLst/>
                          <a:latin typeface="+mn-lt"/>
                          <a:ea typeface="+mn-ea"/>
                          <a:cs typeface="+mn-cs"/>
                        </a:rPr>
                        <a:t>My educational journey, including his current pursuit of a </a:t>
                      </a:r>
                      <a:r>
                        <a:rPr lang="en-US" sz="1800" b="1" kern="1200" dirty="0" err="1">
                          <a:solidFill>
                            <a:srgbClr val="00B050"/>
                          </a:solidFill>
                          <a:effectLst/>
                          <a:latin typeface="+mn-lt"/>
                          <a:ea typeface="+mn-ea"/>
                          <a:cs typeface="+mn-cs"/>
                        </a:rPr>
                        <a:t>B.Tech</a:t>
                      </a:r>
                      <a:r>
                        <a:rPr lang="en-US" sz="1800" b="1" kern="1200" dirty="0">
                          <a:solidFill>
                            <a:srgbClr val="00B050"/>
                          </a:solidFill>
                          <a:effectLst/>
                          <a:latin typeface="+mn-lt"/>
                          <a:ea typeface="+mn-ea"/>
                          <a:cs typeface="+mn-cs"/>
                        </a:rPr>
                        <a:t> in Computer Science at VIT Vellore, is showcased here.</a:t>
                      </a:r>
                    </a:p>
                    <a:p>
                      <a:pPr lvl="0"/>
                      <a:r>
                        <a:rPr lang="en-US" sz="1800" b="1" kern="1200" dirty="0">
                          <a:solidFill>
                            <a:schemeClr val="tx1"/>
                          </a:solidFill>
                          <a:effectLst/>
                          <a:latin typeface="+mn-lt"/>
                          <a:ea typeface="+mn-ea"/>
                          <a:cs typeface="+mn-cs"/>
                        </a:rPr>
                        <a:t>Skills: </a:t>
                      </a:r>
                      <a:r>
                        <a:rPr lang="en-US" sz="1800" b="1" kern="1200" dirty="0">
                          <a:solidFill>
                            <a:srgbClr val="00B050"/>
                          </a:solidFill>
                          <a:effectLst/>
                          <a:latin typeface="+mn-lt"/>
                          <a:ea typeface="+mn-ea"/>
                          <a:cs typeface="+mn-cs"/>
                        </a:rPr>
                        <a:t>My proficiency in various programming languages and technologies is visually represented using dynamic progress bars.</a:t>
                      </a:r>
                    </a:p>
                    <a:p>
                      <a:pPr lvl="0"/>
                      <a:r>
                        <a:rPr lang="en-US" sz="1800" b="1" kern="1200" dirty="0">
                          <a:solidFill>
                            <a:schemeClr val="tx1"/>
                          </a:solidFill>
                          <a:effectLst/>
                          <a:latin typeface="+mn-lt"/>
                          <a:ea typeface="+mn-ea"/>
                          <a:cs typeface="+mn-cs"/>
                        </a:rPr>
                        <a:t>Projects: </a:t>
                      </a:r>
                      <a:r>
                        <a:rPr lang="en-US" sz="1800" b="1" kern="1200" dirty="0">
                          <a:solidFill>
                            <a:srgbClr val="00B050"/>
                          </a:solidFill>
                          <a:effectLst/>
                          <a:latin typeface="+mn-lt"/>
                          <a:ea typeface="+mn-ea"/>
                          <a:cs typeface="+mn-cs"/>
                        </a:rPr>
                        <a:t>Featured projects, including Shop Management Software, Voice Assistant Software, and E-Commerce Website, are highlighted with brief descriptions.</a:t>
                      </a:r>
                    </a:p>
                    <a:p>
                      <a:pPr lvl="0"/>
                      <a:r>
                        <a:rPr lang="en-US" sz="1800" b="1" kern="1200" dirty="0">
                          <a:solidFill>
                            <a:schemeClr val="tx1"/>
                          </a:solidFill>
                          <a:effectLst/>
                          <a:latin typeface="+mn-lt"/>
                          <a:ea typeface="+mn-ea"/>
                          <a:cs typeface="+mn-cs"/>
                        </a:rPr>
                        <a:t>Contact Me</a:t>
                      </a:r>
                      <a:r>
                        <a:rPr lang="en-US" sz="1800" b="1" kern="1200" dirty="0">
                          <a:solidFill>
                            <a:srgbClr val="00B050"/>
                          </a:solidFill>
                          <a:effectLst/>
                          <a:latin typeface="+mn-lt"/>
                          <a:ea typeface="+mn-ea"/>
                          <a:cs typeface="+mn-cs"/>
                        </a:rPr>
                        <a:t>: Visitors can get in touch with me via a contact form or find his contact details for direct communication.</a:t>
                      </a:r>
                    </a:p>
                  </a:txBody>
                  <a:tcPr marL="288000" anchor="ctr"/>
                </a:tc>
                <a:extLst>
                  <a:ext uri="{0D108BD9-81ED-4DB2-BD59-A6C34878D82A}">
                    <a16:rowId xmlns:a16="http://schemas.microsoft.com/office/drawing/2014/main" val="4140773105"/>
                  </a:ext>
                </a:extLst>
              </a:tr>
            </a:tbl>
          </a:graphicData>
        </a:graphic>
      </p:graphicFrame>
      <p:sp>
        <p:nvSpPr>
          <p:cNvPr id="4" name="Slide Number Placeholder 3">
            <a:extLst>
              <a:ext uri="{FF2B5EF4-FFF2-40B4-BE49-F238E27FC236}">
                <a16:creationId xmlns:a16="http://schemas.microsoft.com/office/drawing/2014/main" id="{BFE50FF3-CE3C-DDFB-B8EA-5BA1668A106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33</a:t>
            </a:fld>
            <a:endParaRPr lang="en-US" dirty="0"/>
          </a:p>
        </p:txBody>
      </p:sp>
    </p:spTree>
    <p:extLst>
      <p:ext uri="{BB962C8B-B14F-4D97-AF65-F5344CB8AC3E}">
        <p14:creationId xmlns:p14="http://schemas.microsoft.com/office/powerpoint/2010/main" val="2323500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4172989"/>
            <a:ext cx="5057103" cy="2519363"/>
          </a:xfrm>
        </p:spPr>
        <p:txBody>
          <a:bodyPr>
            <a:normAutofit/>
          </a:bodyPr>
          <a:lstStyle/>
          <a:p>
            <a:r>
              <a:rPr lang="en-US" dirty="0"/>
              <a:t>Vansh Mahajan</a:t>
            </a:r>
          </a:p>
          <a:p>
            <a:r>
              <a:rPr lang="en-US" dirty="0"/>
              <a:t>vansh.mahajan2022@vitstudent.ac.in</a:t>
            </a:r>
          </a:p>
          <a:p>
            <a:r>
              <a:rPr lang="en-US" dirty="0"/>
              <a:t>7006225284</a:t>
            </a:r>
          </a:p>
          <a:p>
            <a:r>
              <a:rPr lang="en-US" dirty="0"/>
              <a:t>VIT </a:t>
            </a:r>
            <a:r>
              <a:rPr lang="en-US" dirty="0" err="1"/>
              <a:t>University,Vellore</a:t>
            </a:r>
            <a:r>
              <a:rPr lang="en-US" dirty="0"/>
              <a:t>,</a:t>
            </a:r>
          </a:p>
          <a:p>
            <a:r>
              <a:rPr lang="en-US" dirty="0"/>
              <a:t>Tamil Nadu, India</a:t>
            </a:r>
          </a:p>
        </p:txBody>
      </p:sp>
    </p:spTree>
    <p:extLst>
      <p:ext uri="{BB962C8B-B14F-4D97-AF65-F5344CB8AC3E}">
        <p14:creationId xmlns:p14="http://schemas.microsoft.com/office/powerpoint/2010/main" val="76993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6126480" y="1310639"/>
            <a:ext cx="4805997" cy="2689629"/>
          </a:xfrm>
        </p:spPr>
        <p:txBody>
          <a:bodyPr/>
          <a:lstStyle/>
          <a:p>
            <a:r>
              <a:rPr lang="en-US" dirty="0"/>
              <a:t>Product overview</a:t>
            </a:r>
          </a:p>
        </p:txBody>
      </p:sp>
      <p:pic>
        <p:nvPicPr>
          <p:cNvPr id="5" name="Picture Placeholder 4">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3"/>
          <a:srcRect l="2557" r="2557"/>
          <a:stretch/>
        </p:blipFill>
        <p:spPr>
          <a:xfrm>
            <a:off x="0" y="-10160"/>
            <a:ext cx="6096000" cy="6858000"/>
          </a:xfrm>
        </p:spPr>
      </p:pic>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6126163" y="4172990"/>
            <a:ext cx="4805997" cy="2389736"/>
          </a:xfrm>
        </p:spPr>
        <p:txBody>
          <a:bodyPr/>
          <a:lstStyle/>
          <a:p>
            <a:r>
              <a:rPr lang="en-US" dirty="0"/>
              <a:t>First Web Portfolio designed product that's both stylish and functional</a:t>
            </a:r>
          </a:p>
        </p:txBody>
      </p:sp>
    </p:spTree>
    <p:extLst>
      <p:ext uri="{BB962C8B-B14F-4D97-AF65-F5344CB8AC3E}">
        <p14:creationId xmlns:p14="http://schemas.microsoft.com/office/powerpoint/2010/main" val="5617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sz="3200" dirty="0"/>
              <a:t>CONTENTS </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p:txBody>
          <a:bodyPr/>
          <a:lstStyle/>
          <a:p>
            <a:pPr marL="228600" indent="-228600">
              <a:spcBef>
                <a:spcPts val="0"/>
              </a:spcBef>
              <a:spcAft>
                <a:spcPts val="1200"/>
              </a:spcAft>
              <a:buFont typeface="Arial" panose="020B0604020202020204" pitchFamily="34" charset="0"/>
              <a:buChar char="•"/>
            </a:pPr>
            <a:r>
              <a:rPr lang="en-US" sz="2000" b="1" cap="none" dirty="0"/>
              <a:t>Home</a:t>
            </a:r>
            <a:r>
              <a:rPr lang="en-US" sz="2000" cap="none" dirty="0"/>
              <a:t>: </a:t>
            </a:r>
            <a:r>
              <a:rPr lang="en-US" dirty="0"/>
              <a:t>A simple landing page with my name and a button to</a:t>
            </a:r>
          </a:p>
          <a:p>
            <a:pPr marL="0" indent="0">
              <a:buNone/>
            </a:pPr>
            <a:r>
              <a:rPr lang="en-US" dirty="0"/>
              <a:t>                hire me and  a button to contact me </a:t>
            </a:r>
          </a:p>
          <a:p>
            <a:pPr marL="228600" indent="-228600">
              <a:spcBef>
                <a:spcPts val="0"/>
              </a:spcBef>
              <a:spcAft>
                <a:spcPts val="1200"/>
              </a:spcAft>
              <a:buFont typeface="Arial" panose="020B0604020202020204" pitchFamily="34" charset="0"/>
              <a:buChar char="•"/>
            </a:pPr>
            <a:r>
              <a:rPr lang="en-US" sz="2000" b="1" cap="none" dirty="0"/>
              <a:t>About</a:t>
            </a:r>
            <a:r>
              <a:rPr lang="en-US" sz="2000" cap="none" dirty="0"/>
              <a:t>: A bit about myself</a:t>
            </a:r>
          </a:p>
          <a:p>
            <a:pPr marL="228600" indent="-228600">
              <a:spcBef>
                <a:spcPts val="0"/>
              </a:spcBef>
              <a:spcAft>
                <a:spcPts val="1200"/>
              </a:spcAft>
              <a:buFont typeface="Arial" panose="020B0604020202020204" pitchFamily="34" charset="0"/>
              <a:buChar char="•"/>
            </a:pPr>
            <a:r>
              <a:rPr lang="en-US" sz="2000" b="1" cap="none" dirty="0"/>
              <a:t>Education</a:t>
            </a:r>
            <a:r>
              <a:rPr lang="en-US" sz="2000" cap="none" dirty="0"/>
              <a:t>: </a:t>
            </a:r>
            <a:r>
              <a:rPr lang="en-US" sz="2000" cap="none" dirty="0">
                <a:ea typeface="+mn-lt"/>
                <a:cs typeface="+mn-lt"/>
              </a:rPr>
              <a:t>My education qualifications</a:t>
            </a:r>
            <a:endParaRPr lang="en-US" sz="2000" cap="none" dirty="0">
              <a:cs typeface="Calibri" panose="020F0502020204030204"/>
            </a:endParaRPr>
          </a:p>
          <a:p>
            <a:pPr marL="228600" indent="-228600">
              <a:spcBef>
                <a:spcPts val="0"/>
              </a:spcBef>
              <a:spcAft>
                <a:spcPts val="1200"/>
              </a:spcAft>
              <a:buFont typeface="Arial" panose="020B0604020202020204" pitchFamily="34" charset="0"/>
              <a:buChar char="•"/>
            </a:pPr>
            <a:r>
              <a:rPr lang="en-US" sz="2000" b="1" cap="none" dirty="0"/>
              <a:t>Skills</a:t>
            </a:r>
            <a:r>
              <a:rPr lang="en-US" sz="2000" cap="none" dirty="0"/>
              <a:t>: Skills that </a:t>
            </a:r>
            <a:r>
              <a:rPr lang="en-US" dirty="0"/>
              <a:t>I have developed over the years</a:t>
            </a:r>
            <a:endParaRPr lang="en-US" sz="2000" cap="none" dirty="0">
              <a:cs typeface="Calibri" panose="020F0502020204030204"/>
            </a:endParaRPr>
          </a:p>
          <a:p>
            <a:pPr marL="228600" indent="-228600">
              <a:spcBef>
                <a:spcPts val="0"/>
              </a:spcBef>
              <a:spcAft>
                <a:spcPts val="1200"/>
              </a:spcAft>
              <a:buFont typeface="Arial" panose="020B0604020202020204" pitchFamily="34" charset="0"/>
              <a:buChar char="•"/>
            </a:pPr>
            <a:r>
              <a:rPr lang="en-US" sz="2000" b="1" cap="none" dirty="0"/>
              <a:t>Projects</a:t>
            </a:r>
            <a:r>
              <a:rPr lang="en-US" sz="2000" cap="none" dirty="0"/>
              <a:t>: Some of the projects I have developed over the years</a:t>
            </a:r>
          </a:p>
          <a:p>
            <a:pPr marL="228600" indent="-228600">
              <a:spcBef>
                <a:spcPts val="0"/>
              </a:spcBef>
              <a:spcAft>
                <a:spcPts val="1200"/>
              </a:spcAft>
              <a:buFont typeface="Arial" panose="020B0604020202020204" pitchFamily="34" charset="0"/>
              <a:buChar char="•"/>
            </a:pPr>
            <a:r>
              <a:rPr lang="en-US" sz="2000" b="1" cap="none" dirty="0"/>
              <a:t>Contact me</a:t>
            </a:r>
            <a:r>
              <a:rPr lang="en-US" sz="2000" cap="none" dirty="0"/>
              <a:t>: My Contact info(my email &amp; my Phone number) 	          ,my residential address etc.</a:t>
            </a:r>
          </a:p>
          <a:p>
            <a:pPr marL="228600" indent="-228600">
              <a:spcBef>
                <a:spcPts val="0"/>
              </a:spcBef>
              <a:spcAft>
                <a:spcPts val="1200"/>
              </a:spcAft>
              <a:buFont typeface="Arial" panose="020B0604020202020204" pitchFamily="34" charset="0"/>
              <a:buChar char="•"/>
            </a:pPr>
            <a:r>
              <a:rPr lang="en-US" sz="2000" b="1" cap="none" dirty="0"/>
              <a:t>Social: </a:t>
            </a:r>
            <a:r>
              <a:rPr lang="en-US" sz="2000" cap="none" dirty="0"/>
              <a:t>Link to my social accounts Linked in, My Insta, My</a:t>
            </a:r>
          </a:p>
          <a:p>
            <a:pPr marL="0" indent="0">
              <a:spcBef>
                <a:spcPts val="0"/>
              </a:spcBef>
              <a:spcAft>
                <a:spcPts val="1200"/>
              </a:spcAft>
              <a:buNone/>
            </a:pPr>
            <a:r>
              <a:rPr lang="en-US" sz="2000" cap="none" dirty="0">
                <a:cs typeface="Calibri"/>
              </a:rPr>
              <a:t>                </a:t>
            </a:r>
            <a:r>
              <a:rPr lang="en-US" sz="2000" cap="none" dirty="0"/>
              <a:t>Git ,M</a:t>
            </a:r>
            <a:r>
              <a:rPr lang="en-US" dirty="0"/>
              <a:t>y Twitter</a:t>
            </a:r>
            <a:endParaRPr lang="en-US" sz="2000"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6096000" y="375285"/>
            <a:ext cx="4896678" cy="3624984"/>
          </a:xfrm>
        </p:spPr>
        <p:txBody>
          <a:bodyPr/>
          <a:lstStyle/>
          <a:p>
            <a:r>
              <a:rPr lang="en-US" dirty="0"/>
              <a:t>Product </a:t>
            </a:r>
            <a:br>
              <a:rPr lang="en-US" dirty="0"/>
            </a:br>
            <a:r>
              <a:rPr lang="en-US" dirty="0"/>
              <a:t>Details</a:t>
            </a:r>
          </a:p>
        </p:txBody>
      </p:sp>
      <p:pic>
        <p:nvPicPr>
          <p:cNvPr id="5" name="Picture Placeholder 4">
            <a:extLst>
              <a:ext uri="{FF2B5EF4-FFF2-40B4-BE49-F238E27FC236}">
                <a16:creationId xmlns:a16="http://schemas.microsoft.com/office/drawing/2014/main" id="{EE30546E-D63D-6DD8-4DA7-41DD51A44C2F}"/>
              </a:ext>
            </a:extLst>
          </p:cNvPr>
          <p:cNvPicPr>
            <a:picLocks noGrp="1" noChangeAspect="1"/>
          </p:cNvPicPr>
          <p:nvPr>
            <p:ph type="pic" sz="quarter" idx="11"/>
          </p:nvPr>
        </p:nvPicPr>
        <p:blipFill>
          <a:blip r:embed="rId3"/>
          <a:srcRect l="5556" r="5556"/>
          <a:stretch/>
        </p:blipFill>
        <p:spPr>
          <a:xfrm>
            <a:off x="0" y="0"/>
            <a:ext cx="6096000" cy="6858000"/>
          </a:xfrm>
        </p:spPr>
      </p:pic>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6096000" y="4172990"/>
            <a:ext cx="4896677" cy="2309726"/>
          </a:xfrm>
        </p:spPr>
        <p:txBody>
          <a:bodyPr/>
          <a:lstStyle/>
          <a:p>
            <a:r>
              <a:rPr lang="en-US" noProof="1"/>
              <a:t>Online store and market swap</a:t>
            </a:r>
          </a:p>
        </p:txBody>
      </p:sp>
    </p:spTree>
    <p:extLst>
      <p:ext uri="{BB962C8B-B14F-4D97-AF65-F5344CB8AC3E}">
        <p14:creationId xmlns:p14="http://schemas.microsoft.com/office/powerpoint/2010/main" val="176041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lstStyle/>
          <a:p>
            <a:r>
              <a:rPr lang="en-US" dirty="0" err="1"/>
              <a:t>nAVBAR</a:t>
            </a:r>
            <a:endParaRPr lang="en-US" dirty="0"/>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11111697" cy="4520218"/>
          </a:xfrm>
        </p:spPr>
        <p:txBody>
          <a:bodyPr/>
          <a:lstStyle/>
          <a:p>
            <a:pPr>
              <a:buFont typeface="Symbol" panose="05050102010706020507" pitchFamily="18" charset="2"/>
              <a:buChar char="Þ"/>
            </a:pPr>
            <a:r>
              <a:rPr lang="en-US" b="1" u="sng" noProof="1"/>
              <a:t>href=#skills </a:t>
            </a:r>
            <a:r>
              <a:rPr lang="en-US" noProof="1"/>
              <a:t>will take you to skill section</a:t>
            </a:r>
          </a:p>
          <a:p>
            <a:pPr>
              <a:buFont typeface="Symbol" panose="05050102010706020507" pitchFamily="18" charset="2"/>
              <a:buChar char="Þ"/>
            </a:pPr>
            <a:endParaRPr lang="en-US" noProof="1"/>
          </a:p>
          <a:p>
            <a:pPr marL="0" indent="0">
              <a:buNone/>
            </a:pPr>
            <a:endParaRPr lang="en-US" noProof="1"/>
          </a:p>
          <a:p>
            <a:pPr marL="0" indent="0">
              <a:buNone/>
            </a:pPr>
            <a:endParaRPr lang="en-US" noProof="1"/>
          </a:p>
          <a:p>
            <a:pPr marL="0" indent="0">
              <a:buNone/>
            </a:pPr>
            <a:endParaRPr lang="en-US" noProof="1"/>
          </a:p>
          <a:p>
            <a:pPr marL="0" indent="0">
              <a:buNone/>
            </a:pPr>
            <a:endParaRPr lang="en-US" noProof="1"/>
          </a:p>
          <a:p>
            <a:pPr marL="0" indent="0">
              <a:buNone/>
            </a:pPr>
            <a:endParaRPr lang="en-US" noProof="1"/>
          </a:p>
          <a:p>
            <a:pPr marL="0" indent="0">
              <a:buNone/>
            </a:pPr>
            <a:endParaRPr lang="en-US" noProof="1"/>
          </a:p>
          <a:p>
            <a:pPr marL="0" indent="0">
              <a:buNone/>
            </a:pPr>
            <a:endParaRPr lang="en-US" noProof="1"/>
          </a:p>
          <a:p>
            <a:pPr marL="0" indent="0">
              <a:buNone/>
            </a:pPr>
            <a:endParaRPr lang="en-US" noProof="1"/>
          </a:p>
          <a:p>
            <a:pPr marL="0" indent="0">
              <a:buNone/>
            </a:pPr>
            <a:endParaRPr lang="en-US" noProof="1"/>
          </a:p>
          <a:p>
            <a:pPr marL="0" indent="0">
              <a:buNone/>
            </a:pPr>
            <a:endParaRPr lang="en-US" noProof="1"/>
          </a:p>
          <a:p>
            <a:pPr marL="0" indent="0">
              <a:buNone/>
            </a:pPr>
            <a:endParaRPr lang="en-US" noProof="1"/>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pic>
        <p:nvPicPr>
          <p:cNvPr id="8" name="Picture 7" descr="A screen shot of a computer program&#10;&#10;Description automatically generated">
            <a:extLst>
              <a:ext uri="{FF2B5EF4-FFF2-40B4-BE49-F238E27FC236}">
                <a16:creationId xmlns:a16="http://schemas.microsoft.com/office/drawing/2014/main" id="{C52B5A7C-98DE-7FF7-C2B7-C3336232E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853" y="2487849"/>
            <a:ext cx="3343275" cy="3589020"/>
          </a:xfrm>
          <a:prstGeom prst="rect">
            <a:avLst/>
          </a:prstGeom>
        </p:spPr>
      </p:pic>
    </p:spTree>
    <p:extLst>
      <p:ext uri="{BB962C8B-B14F-4D97-AF65-F5344CB8AC3E}">
        <p14:creationId xmlns:p14="http://schemas.microsoft.com/office/powerpoint/2010/main" val="3961128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navbar</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950284"/>
          </a:xfrm>
        </p:spPr>
        <p:txBody>
          <a:bodyPr/>
          <a:lstStyle/>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For example if you click  </a:t>
            </a: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r>
              <a:rPr kumimoji="0" lang="en-US" altLang="en-US" sz="2000" b="1" i="0" u="sng"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Projects</a:t>
            </a: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you will be redirected to the section of </a:t>
            </a:r>
            <a:r>
              <a:rPr lang="en-US" altLang="en-US" dirty="0">
                <a:latin typeface="Aptos" panose="020B0004020202020204" pitchFamily="34" charset="0"/>
                <a:ea typeface="Aptos" panose="020B0004020202020204" pitchFamily="34" charset="0"/>
                <a:cs typeface="Times New Roman" panose="02020603050405020304" pitchFamily="18" charset="0"/>
              </a:rPr>
              <a:t>P</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age containing my</a:t>
            </a: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“Featured projects”.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If you click on any of them you will be redirected to that part of the page.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pic>
        <p:nvPicPr>
          <p:cNvPr id="2051" name="Picture 1" descr="A computer on a desk&#10;&#10;Description automatically generated">
            <a:extLst>
              <a:ext uri="{FF2B5EF4-FFF2-40B4-BE49-F238E27FC236}">
                <a16:creationId xmlns:a16="http://schemas.microsoft.com/office/drawing/2014/main" id="{ABA7734C-98B7-08DF-8D62-3D3C0436B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899" b="90189"/>
          <a:stretch>
            <a:fillRect/>
          </a:stretch>
        </p:blipFill>
        <p:spPr bwMode="auto">
          <a:xfrm>
            <a:off x="6194425" y="1994726"/>
            <a:ext cx="58832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1" descr="A screenshot of a computer&#10;&#10;Description automatically generated">
            <a:extLst>
              <a:ext uri="{FF2B5EF4-FFF2-40B4-BE49-F238E27FC236}">
                <a16:creationId xmlns:a16="http://schemas.microsoft.com/office/drawing/2014/main" id="{AF2141AC-3BC0-FD3B-4C01-4FF9A2029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425" y="2737485"/>
            <a:ext cx="5943600" cy="2852738"/>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A86D409D-5010-23FF-0FAB-CC29985A74DE}"/>
              </a:ext>
            </a:extLst>
          </p:cNvPr>
          <p:cNvSpPr/>
          <p:nvPr/>
        </p:nvSpPr>
        <p:spPr>
          <a:xfrm>
            <a:off x="11042247" y="2119629"/>
            <a:ext cx="335666" cy="240222"/>
          </a:xfrm>
          <a:prstGeom prst="ellipse">
            <a:avLst/>
          </a:prstGeom>
          <a:noFill/>
          <a:ln w="28575">
            <a:solidFill>
              <a:srgbClr val="FF0000"/>
            </a:solidFill>
          </a:ln>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0659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92649"/>
            <a:ext cx="10363201" cy="1629601"/>
          </a:xfrm>
        </p:spPr>
        <p:txBody>
          <a:bodyPr/>
          <a:lstStyle/>
          <a:p>
            <a:r>
              <a:rPr lang="en-US" dirty="0"/>
              <a:t>home page</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5181601" cy="3950284"/>
          </a:xfrm>
        </p:spPr>
        <p:txBody>
          <a:bodyPr/>
          <a:lstStyle/>
          <a:p>
            <a:pPr eaLnBrk="0" fontAlgn="base" hangingPunct="0">
              <a:lnSpc>
                <a:spcPct val="100000"/>
              </a:lnSpc>
              <a:spcBef>
                <a:spcPct val="0"/>
              </a:spcBef>
              <a:spcAft>
                <a:spcPct val="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hero section features a background image and centered text content, styled with CSS to create an attractive introduction</a:t>
            </a:r>
            <a:endParaRPr kumimoji="0" lang="en-US" altLang="en-US" sz="3200" i="0" u="none" strike="noStrike" cap="none" normalizeH="0" baseline="0" dirty="0">
              <a:ln>
                <a:noFill/>
              </a:ln>
              <a:solidFill>
                <a:schemeClr val="tx1"/>
              </a:solidFill>
              <a:effectLst/>
              <a:latin typeface="Arial" panose="020B0604020202020204" pitchFamily="34"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sp>
        <p:nvSpPr>
          <p:cNvPr id="7" name="Rectangle 5">
            <a:extLst>
              <a:ext uri="{FF2B5EF4-FFF2-40B4-BE49-F238E27FC236}">
                <a16:creationId xmlns:a16="http://schemas.microsoft.com/office/drawing/2014/main" id="{403A1A26-F905-430D-A4C2-CB06B469B3E4}"/>
              </a:ext>
            </a:extLst>
          </p:cNvPr>
          <p:cNvSpPr>
            <a:spLocks noChangeArrowheads="1"/>
          </p:cNvSpPr>
          <p:nvPr/>
        </p:nvSpPr>
        <p:spPr bwMode="auto">
          <a:xfrm>
            <a:off x="457200" y="968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8177717-9ADC-26A7-DE49-5EDBDB63A20E}"/>
              </a:ext>
            </a:extLst>
          </p:cNvPr>
          <p:cNvPicPr>
            <a:picLocks noChangeAspect="1"/>
          </p:cNvPicPr>
          <p:nvPr/>
        </p:nvPicPr>
        <p:blipFill>
          <a:blip r:embed="rId3"/>
          <a:stretch>
            <a:fillRect/>
          </a:stretch>
        </p:blipFill>
        <p:spPr>
          <a:xfrm>
            <a:off x="6096000" y="1858099"/>
            <a:ext cx="5987970" cy="3950284"/>
          </a:xfrm>
          <a:prstGeom prst="rect">
            <a:avLst/>
          </a:prstGeom>
        </p:spPr>
      </p:pic>
    </p:spTree>
    <p:extLst>
      <p:ext uri="{BB962C8B-B14F-4D97-AF65-F5344CB8AC3E}">
        <p14:creationId xmlns:p14="http://schemas.microsoft.com/office/powerpoint/2010/main" val="1490123902"/>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{5BA11E4D-60AD-45FE-8899-64D57C31D173}tf22318419_win32</Template>
  <TotalTime>193</TotalTime>
  <Words>1546</Words>
  <Application>Microsoft Office PowerPoint</Application>
  <PresentationFormat>Widescreen</PresentationFormat>
  <Paragraphs>209</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Aptos</vt:lpstr>
      <vt:lpstr>Arial</vt:lpstr>
      <vt:lpstr>Calibri</vt:lpstr>
      <vt:lpstr>JetBrains Mono</vt:lpstr>
      <vt:lpstr>Symbol</vt:lpstr>
      <vt:lpstr>Tenorite</vt:lpstr>
      <vt:lpstr>Wingdings</vt:lpstr>
      <vt:lpstr>Custom</vt:lpstr>
      <vt:lpstr>Portfolio</vt:lpstr>
      <vt:lpstr>About ME</vt:lpstr>
      <vt:lpstr>Project overview</vt:lpstr>
      <vt:lpstr>Product overview</vt:lpstr>
      <vt:lpstr>CONTENTS </vt:lpstr>
      <vt:lpstr>Product  Details</vt:lpstr>
      <vt:lpstr>nAVBAR</vt:lpstr>
      <vt:lpstr>navbar</vt:lpstr>
      <vt:lpstr>home page</vt:lpstr>
      <vt:lpstr>ABOUT </vt:lpstr>
      <vt:lpstr>EDUCATION </vt:lpstr>
      <vt:lpstr>SKILLS</vt:lpstr>
      <vt:lpstr>featured projects</vt:lpstr>
      <vt:lpstr>Contact me</vt:lpstr>
      <vt:lpstr>social links</vt:lpstr>
      <vt:lpstr>Techniques used</vt:lpstr>
      <vt:lpstr>cursor animation and changing text</vt:lpstr>
      <vt:lpstr>cursor animation and changing text</vt:lpstr>
      <vt:lpstr>cursor animation and changing text</vt:lpstr>
      <vt:lpstr>cursor animation and changing text</vt:lpstr>
      <vt:lpstr>cursor animation and changing text  (SNAPSHOT)</vt:lpstr>
      <vt:lpstr>chat bot</vt:lpstr>
      <vt:lpstr>chat bot</vt:lpstr>
      <vt:lpstr>Hover effect</vt:lpstr>
      <vt:lpstr>Hover effect</vt:lpstr>
      <vt:lpstr>Hover effect</vt:lpstr>
      <vt:lpstr>Hover effect</vt:lpstr>
      <vt:lpstr>Hover effect</vt:lpstr>
      <vt:lpstr>Hover effect</vt:lpstr>
      <vt:lpstr>submit</vt:lpstr>
      <vt:lpstr>GET RESUME</vt:lpstr>
      <vt:lpstr>explanation</vt:lpstr>
      <vt:lpstr>OVERWIEW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Vansh Mahajan</dc:creator>
  <cp:lastModifiedBy>Vansh Mahajan</cp:lastModifiedBy>
  <cp:revision>4</cp:revision>
  <dcterms:created xsi:type="dcterms:W3CDTF">2024-04-17T14:45:36Z</dcterms:created>
  <dcterms:modified xsi:type="dcterms:W3CDTF">2024-04-17T18:08:54Z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